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sldIdLst>
    <p:sldId id="260" r:id="rId5"/>
    <p:sldId id="280" r:id="rId6"/>
    <p:sldId id="615" r:id="rId7"/>
    <p:sldId id="616" r:id="rId8"/>
    <p:sldId id="617" r:id="rId9"/>
    <p:sldId id="618" r:id="rId10"/>
    <p:sldId id="631" r:id="rId11"/>
    <p:sldId id="629" r:id="rId12"/>
    <p:sldId id="619" r:id="rId13"/>
    <p:sldId id="632" r:id="rId14"/>
    <p:sldId id="630" r:id="rId15"/>
    <p:sldId id="620" r:id="rId16"/>
    <p:sldId id="633" r:id="rId17"/>
    <p:sldId id="621" r:id="rId18"/>
    <p:sldId id="622" r:id="rId19"/>
    <p:sldId id="623" r:id="rId20"/>
    <p:sldId id="624" r:id="rId21"/>
    <p:sldId id="634" r:id="rId22"/>
    <p:sldId id="626" r:id="rId23"/>
    <p:sldId id="627" r:id="rId24"/>
    <p:sldId id="628" r:id="rId25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69AE"/>
    <a:srgbClr val="84FFC7"/>
    <a:srgbClr val="63D6B4"/>
    <a:srgbClr val="009999"/>
    <a:srgbClr val="282D55"/>
    <a:srgbClr val="FC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5970"/>
  </p:normalViewPr>
  <p:slideViewPr>
    <p:cSldViewPr snapToGrid="0" snapToObjects="1">
      <p:cViewPr varScale="1">
        <p:scale>
          <a:sx n="107" d="100"/>
          <a:sy n="107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BD0FD-D571-4A87-806B-A320D3FE36E4}" type="datetimeFigureOut">
              <a:rPr lang="es-CO" smtClean="0"/>
              <a:t>23/10/2023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0DD3D-9AD4-4793-B7E4-1BF65151BA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086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7AFA-BA8F-BA48-8ECA-746B2006B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1C5C3-6F08-564B-B7C2-F170AFD31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4A582-F47C-BB40-9AF7-FC718D02C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en-CO" smtClean="0"/>
              <a:t>10/23/2023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83304-82E2-C745-A606-2522FAEB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C54B8-2EF7-904E-927D-B0D5CFAB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74354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DDA2-50E1-0247-AE68-8A5618659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D8D88-BC2B-1A48-9A0B-D85C43CD5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8B7B2-8FAC-2C4B-9186-27622772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en-CO" smtClean="0"/>
              <a:t>10/23/2023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92C2C-FABF-0247-953F-85879820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8E814-58E4-D347-874F-6DA07260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69742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D52171-2FCA-D147-9681-4BEBCA87E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0C971-4AF7-224C-ACDB-6E570767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8DE87-BDF6-7842-BAC6-AD53860C3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en-CO" smtClean="0"/>
              <a:t>10/23/2023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BA62A-9E40-8A48-98FA-0B1196ED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6F6A3-9CCB-DF47-940B-9CB077EE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81031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1F62-32A5-394F-B2F4-D4296B44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E14F5-6B9F-AD43-9814-7C5DE02FE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D0B21-D08A-D147-B7DD-0A7D9798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en-CO" smtClean="0"/>
              <a:t>10/23/2023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28F08-E176-9346-945C-0D15B719D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93CFE-B248-4A41-ADAE-2761687F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4437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F92B5-93DA-D14B-B797-41F7DA20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B4A20-7E17-F748-9208-DC5FCC31F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F94A8-A824-BD4A-8869-34D0CE536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en-CO" smtClean="0"/>
              <a:t>10/23/2023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1E6F2-5C00-9749-8645-9A14435A4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E3DEA-D66C-014D-B59A-CFEBE2CC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54458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C226A-234A-0A4F-B447-F6663DE2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08B6B-BC34-C740-869A-C271B3CFA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53D34-C878-1D49-B4A5-486F9B454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E356D-5664-EB4F-BC50-78B262C0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en-CO" smtClean="0"/>
              <a:t>10/23/2023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1FD07-9630-3742-83E1-7854366A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E5485-A4B0-DE47-B2AC-897A8671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6603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ED34-D636-9C47-9CB3-B73F443B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6CC30-0640-A44A-A245-834C6EC8E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16EF4-1710-5544-B135-9D3A437EC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C25844-E8AD-FE43-9038-23645AA6C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B85E1-1779-8746-959C-AA302394E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E4419-2458-C547-83A6-BF9ACFED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en-CO" smtClean="0"/>
              <a:t>10/23/2023</a:t>
            </a:fld>
            <a:endParaRPr lang="en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D443B1-8CF3-F644-8302-F554A389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2B6CD4-7635-404E-BBAD-3B4CA779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92393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7F30-1961-964A-896B-8B2C35926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92219-F696-B84A-9923-54FAC390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en-CO" smtClean="0"/>
              <a:t>10/23/2023</a:t>
            </a:fld>
            <a:endParaRPr lang="en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B2802-10E4-C746-8CE2-31CBE1C5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1D626-FFE6-4C4C-A012-E8D35D15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32571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A03D52-E71B-5445-9FDA-AC986E0A7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en-CO" smtClean="0"/>
              <a:t>10/23/2023</a:t>
            </a:fld>
            <a:endParaRPr lang="en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80785-257A-1447-A5BC-C6C8436C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FD27E-3B84-8D46-A662-297C737DC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41709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07BAD-0F5D-164B-B9F5-199D0D601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1399D-1069-BF48-AB4F-28965088B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55178-1F46-AE44-B4A4-A6FF88C81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A49C1-DFB0-2344-ADFE-93EF8646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en-CO" smtClean="0"/>
              <a:t>10/23/2023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DBB4B-3B1C-114F-85A7-8B3CD664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FEC34-E7F6-4B4F-ACE3-898C9B27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91909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B8AE-90DE-2C45-9295-33459C2A6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382587-C53B-F248-A594-FBD013890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51A45-D6B7-AE44-9E96-D7F69E9B9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6590C-0D41-C443-BD50-77B8159F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489E-0A07-E44E-9B74-59D9A3667E7A}" type="datetimeFigureOut">
              <a:rPr lang="en-CO" smtClean="0"/>
              <a:t>10/23/2023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53FBD-77BA-9C44-93AE-B8DE2AD2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D2A01-8EEC-ED40-84B0-879CDFC9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B0687-8A5E-AC43-AE99-983102C99291}" type="slidenum">
              <a:rPr lang="en-CO" smtClean="0"/>
              <a:t>‹Nº›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68677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D3B0F6-F0A8-454A-A62B-1ED502460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11C82-CB9D-354C-9C05-63886AC08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O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0CF6F-6AE1-914F-AEF9-42E8404D4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1DB489E-0A07-E44E-9B74-59D9A3667E7A}" type="datetimeFigureOut">
              <a:rPr lang="en-CO" smtClean="0"/>
              <a:pPr/>
              <a:t>10/23/2023</a:t>
            </a:fld>
            <a:endParaRPr lang="en-C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A0D95-CE6C-9C40-92C9-B469438F6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C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8CBED-2E72-5B41-B0FC-2E74500D2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6BB0687-8A5E-AC43-AE99-983102C99291}" type="slidenum">
              <a:rPr lang="en-CO" smtClean="0"/>
              <a:pPr/>
              <a:t>‹Nº›</a:t>
            </a:fld>
            <a:endParaRPr lang="en-CO" dirty="0"/>
          </a:p>
        </p:txBody>
      </p:sp>
    </p:spTree>
    <p:extLst>
      <p:ext uri="{BB962C8B-B14F-4D97-AF65-F5344CB8AC3E}">
        <p14:creationId xmlns:p14="http://schemas.microsoft.com/office/powerpoint/2010/main" val="301523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dres.gov.co/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dres.gov.co/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8.svg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6.png"/><Relationship Id="rId7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maitemarinparraa.blogspot.com/2018/10/el-metodo-cientifico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6.png"/><Relationship Id="rId7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png"/><Relationship Id="rId7" Type="http://schemas.openxmlformats.org/officeDocument/2006/relationships/image" Target="../media/image3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dres.gov.co/" TargetMode="External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334B076-74AF-194B-82E4-93F1B0E9B186}"/>
              </a:ext>
            </a:extLst>
          </p:cNvPr>
          <p:cNvSpPr/>
          <p:nvPr/>
        </p:nvSpPr>
        <p:spPr>
          <a:xfrm>
            <a:off x="6293969" y="2605645"/>
            <a:ext cx="5826144" cy="2060813"/>
          </a:xfrm>
          <a:prstGeom prst="rect">
            <a:avLst/>
          </a:prstGeom>
          <a:solidFill>
            <a:srgbClr val="282D55">
              <a:alpha val="71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A2B5E2-C42E-D54E-A719-6259271E9C93}"/>
              </a:ext>
            </a:extLst>
          </p:cNvPr>
          <p:cNvCxnSpPr>
            <a:cxnSpLocks/>
          </p:cNvCxnSpPr>
          <p:nvPr/>
        </p:nvCxnSpPr>
        <p:spPr>
          <a:xfrm flipV="1">
            <a:off x="6293968" y="3034395"/>
            <a:ext cx="0" cy="1451122"/>
          </a:xfrm>
          <a:prstGeom prst="line">
            <a:avLst/>
          </a:prstGeom>
          <a:ln w="76200">
            <a:solidFill>
              <a:srgbClr val="84FF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2AB67B7-5189-5F4E-B7B3-7B6063C077DB}"/>
              </a:ext>
            </a:extLst>
          </p:cNvPr>
          <p:cNvSpPr txBox="1"/>
          <p:nvPr/>
        </p:nvSpPr>
        <p:spPr>
          <a:xfrm>
            <a:off x="7292734" y="3518521"/>
            <a:ext cx="4240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ea typeface="Arial MT"/>
                <a:cs typeface="Arial MT"/>
              </a:rPr>
              <a:t>ABC GESTION FIRMA DIGITAL</a:t>
            </a:r>
            <a:endParaRPr lang="es-CO" sz="2000" dirty="0">
              <a:solidFill>
                <a:schemeClr val="bg1">
                  <a:lumMod val="95000"/>
                </a:schemeClr>
              </a:solidFill>
              <a:effectLst/>
              <a:latin typeface="Arial MT"/>
              <a:ea typeface="Arial MT"/>
              <a:cs typeface="Arial MT"/>
            </a:endParaRPr>
          </a:p>
          <a:p>
            <a:pPr algn="ctr"/>
            <a:endParaRPr lang="en-CO" sz="2400" dirty="0">
              <a:solidFill>
                <a:schemeClr val="bg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4E6D310-8147-8A42-91E1-FF206B974F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2027" y="4508870"/>
            <a:ext cx="820370" cy="43039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D09920C-4345-8B4A-B17E-71E90E577B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894" y="728192"/>
            <a:ext cx="3195548" cy="846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pic>
        <p:nvPicPr>
          <p:cNvPr id="2" name="Picture 2" descr="A picture containing font, graphics, text, graphic design&#10;&#10;Description automatically generated">
            <a:extLst>
              <a:ext uri="{FF2B5EF4-FFF2-40B4-BE49-F238E27FC236}">
                <a16:creationId xmlns:a16="http://schemas.microsoft.com/office/drawing/2014/main" id="{0D150D4F-CBC0-C615-5D7A-5494E0D47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58" y="728192"/>
            <a:ext cx="2566890" cy="89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03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24E6D310-8147-8A42-91E1-FF206B974F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2027" y="4508870"/>
            <a:ext cx="820370" cy="43039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D09920C-4345-8B4A-B17E-71E90E577B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761" y="5783619"/>
            <a:ext cx="2936830" cy="778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sp>
        <p:nvSpPr>
          <p:cNvPr id="4" name="Rectangle 45">
            <a:extLst>
              <a:ext uri="{FF2B5EF4-FFF2-40B4-BE49-F238E27FC236}">
                <a16:creationId xmlns:a16="http://schemas.microsoft.com/office/drawing/2014/main" id="{97B5AC46-2D10-1996-97E8-C3685226466C}"/>
              </a:ext>
            </a:extLst>
          </p:cNvPr>
          <p:cNvSpPr/>
          <p:nvPr/>
        </p:nvSpPr>
        <p:spPr>
          <a:xfrm rot="5400000">
            <a:off x="362700" y="1417174"/>
            <a:ext cx="4177162" cy="1433015"/>
          </a:xfrm>
          <a:prstGeom prst="rect">
            <a:avLst/>
          </a:prstGeom>
          <a:solidFill>
            <a:srgbClr val="63D6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38">
            <a:extLst>
              <a:ext uri="{FF2B5EF4-FFF2-40B4-BE49-F238E27FC236}">
                <a16:creationId xmlns:a16="http://schemas.microsoft.com/office/drawing/2014/main" id="{8B9DC1D9-627F-CB7A-1A08-0339052638A0}"/>
              </a:ext>
            </a:extLst>
          </p:cNvPr>
          <p:cNvSpPr txBox="1"/>
          <p:nvPr/>
        </p:nvSpPr>
        <p:spPr>
          <a:xfrm>
            <a:off x="3304711" y="2935996"/>
            <a:ext cx="6842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spc="-150" dirty="0">
                <a:solidFill>
                  <a:srgbClr val="63D6B4"/>
                </a:solidFill>
              </a:rPr>
              <a:t>Cargue de firma pública .CER</a:t>
            </a: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3B6D9852-AE64-80ED-8F3D-001897D2101E}"/>
              </a:ext>
            </a:extLst>
          </p:cNvPr>
          <p:cNvSpPr txBox="1"/>
          <p:nvPr/>
        </p:nvSpPr>
        <p:spPr>
          <a:xfrm>
            <a:off x="1597851" y="2051700"/>
            <a:ext cx="106451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7300" spc="150" dirty="0">
                <a:solidFill>
                  <a:srgbClr val="28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8" name="Straight Connector 55">
            <a:extLst>
              <a:ext uri="{FF2B5EF4-FFF2-40B4-BE49-F238E27FC236}">
                <a16:creationId xmlns:a16="http://schemas.microsoft.com/office/drawing/2014/main" id="{40E6FCA1-4C52-E43B-3D61-96118CBED013}"/>
              </a:ext>
            </a:extLst>
          </p:cNvPr>
          <p:cNvCxnSpPr>
            <a:cxnSpLocks/>
          </p:cNvCxnSpPr>
          <p:nvPr/>
        </p:nvCxnSpPr>
        <p:spPr>
          <a:xfrm>
            <a:off x="1734773" y="4382546"/>
            <a:ext cx="1433016" cy="0"/>
          </a:xfrm>
          <a:prstGeom prst="line">
            <a:avLst/>
          </a:prstGeom>
          <a:ln w="38100">
            <a:solidFill>
              <a:srgbClr val="63D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07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33A594-6983-744C-A3ED-F072E7BAC856}"/>
              </a:ext>
            </a:extLst>
          </p:cNvPr>
          <p:cNvSpPr txBox="1"/>
          <p:nvPr/>
        </p:nvSpPr>
        <p:spPr>
          <a:xfrm>
            <a:off x="11125200" y="7204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O"/>
          </a:p>
        </p:txBody>
      </p:sp>
      <p:pic>
        <p:nvPicPr>
          <p:cNvPr id="17" name="Picture 16" descr="Forma, Cuadrado&#10;&#10;Descripción generada automáticamente">
            <a:extLst>
              <a:ext uri="{FF2B5EF4-FFF2-40B4-BE49-F238E27FC236}">
                <a16:creationId xmlns:a16="http://schemas.microsoft.com/office/drawing/2014/main" id="{6C39596D-D195-9E4F-B0C2-E8D4B1D580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217565" y="4853498"/>
            <a:ext cx="1486124" cy="1486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0D0ECC-F002-A44C-A5FB-24FCE3CE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040" y="483994"/>
            <a:ext cx="2340000" cy="620100"/>
          </a:xfrm>
          <a:prstGeom prst="rect">
            <a:avLst/>
          </a:prstGeom>
        </p:spPr>
      </p:pic>
      <p:pic>
        <p:nvPicPr>
          <p:cNvPr id="16" name="Graphic 10">
            <a:extLst>
              <a:ext uri="{FF2B5EF4-FFF2-40B4-BE49-F238E27FC236}">
                <a16:creationId xmlns:a16="http://schemas.microsoft.com/office/drawing/2014/main" id="{CDE7D81E-A4B7-4FEA-9B84-9C2C7E526D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3710" y="602124"/>
            <a:ext cx="531668" cy="5316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98E6026-1E66-2773-463E-AD154F0B2A99}"/>
              </a:ext>
            </a:extLst>
          </p:cNvPr>
          <p:cNvSpPr txBox="1"/>
          <p:nvPr/>
        </p:nvSpPr>
        <p:spPr>
          <a:xfrm>
            <a:off x="983411" y="602124"/>
            <a:ext cx="7403224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FFFFFF"/>
                </a:solidFill>
                <a:latin typeface="Arial MT"/>
              </a:rPr>
              <a:t>RESTABLECIMIENTO DE CONTRASEÑA</a:t>
            </a:r>
            <a:endParaRPr lang="es-CO" sz="2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17B4859-A4F5-B9C2-0164-09850D9F11C0}"/>
              </a:ext>
            </a:extLst>
          </p:cNvPr>
          <p:cNvSpPr txBox="1"/>
          <p:nvPr/>
        </p:nvSpPr>
        <p:spPr>
          <a:xfrm>
            <a:off x="914400" y="1262150"/>
            <a:ext cx="10567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2E569E"/>
              </a:buClr>
              <a:buSzPts val="1800"/>
              <a:buFont typeface="Arial MT"/>
              <a:buChar char="•"/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Ingresan a </a:t>
            </a:r>
            <a:r>
              <a:rPr lang="es-ES" u="sng" dirty="0">
                <a:latin typeface="Arial MT"/>
                <a:ea typeface="Arial MT"/>
                <a:cs typeface="Arial MT"/>
                <a:hlinkClick r:id="rId6"/>
              </a:rPr>
              <a:t>https://www.adres.gov.co</a:t>
            </a:r>
            <a:r>
              <a:rPr lang="es-ES" u="sng" dirty="0"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seleccionan en el módulo Portal transaccional e inician sesión con el usuario y contraseña enviado al correo electrónico registrado por la IPS </a:t>
            </a:r>
            <a:endParaRPr lang="es-CO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124669-D5FA-D603-CA2A-99BFD6E45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34" y="2030464"/>
            <a:ext cx="5462589" cy="3360292"/>
          </a:xfrm>
          <a:prstGeom prst="rect">
            <a:avLst/>
          </a:prstGeom>
          <a:noFill/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21F01C97-8299-3189-6048-166C7EF208DB}"/>
              </a:ext>
            </a:extLst>
          </p:cNvPr>
          <p:cNvSpPr/>
          <p:nvPr/>
        </p:nvSpPr>
        <p:spPr>
          <a:xfrm>
            <a:off x="2087142" y="4377247"/>
            <a:ext cx="771525" cy="952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EE51419-FFF4-1A09-53E9-EB1259C633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49" y="2192959"/>
            <a:ext cx="6886575" cy="3319780"/>
          </a:xfrm>
          <a:prstGeom prst="rect">
            <a:avLst/>
          </a:prstGeom>
          <a:noFill/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2D0ABDB2-ACEF-706C-6D51-27BFF684FE34}"/>
              </a:ext>
            </a:extLst>
          </p:cNvPr>
          <p:cNvSpPr/>
          <p:nvPr/>
        </p:nvSpPr>
        <p:spPr>
          <a:xfrm>
            <a:off x="9326324" y="2746048"/>
            <a:ext cx="800100" cy="209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4D5C3DBD-B5D4-8DBE-2D05-125B0CE311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64" y="2976225"/>
            <a:ext cx="6129020" cy="3160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374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33A594-6983-744C-A3ED-F072E7BAC856}"/>
              </a:ext>
            </a:extLst>
          </p:cNvPr>
          <p:cNvSpPr txBox="1"/>
          <p:nvPr/>
        </p:nvSpPr>
        <p:spPr>
          <a:xfrm>
            <a:off x="11125200" y="7204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O"/>
          </a:p>
        </p:txBody>
      </p:sp>
      <p:pic>
        <p:nvPicPr>
          <p:cNvPr id="17" name="Picture 16" descr="Forma, Cuadrado&#10;&#10;Descripción generada automáticamente">
            <a:extLst>
              <a:ext uri="{FF2B5EF4-FFF2-40B4-BE49-F238E27FC236}">
                <a16:creationId xmlns:a16="http://schemas.microsoft.com/office/drawing/2014/main" id="{6C39596D-D195-9E4F-B0C2-E8D4B1D580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217565" y="4853498"/>
            <a:ext cx="1486124" cy="1486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0D0ECC-F002-A44C-A5FB-24FCE3CE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040" y="483994"/>
            <a:ext cx="2340000" cy="620100"/>
          </a:xfrm>
          <a:prstGeom prst="rect">
            <a:avLst/>
          </a:prstGeom>
        </p:spPr>
      </p:pic>
      <p:pic>
        <p:nvPicPr>
          <p:cNvPr id="16" name="Graphic 10">
            <a:extLst>
              <a:ext uri="{FF2B5EF4-FFF2-40B4-BE49-F238E27FC236}">
                <a16:creationId xmlns:a16="http://schemas.microsoft.com/office/drawing/2014/main" id="{CDE7D81E-A4B7-4FEA-9B84-9C2C7E526D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3710" y="602124"/>
            <a:ext cx="531668" cy="5316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98E6026-1E66-2773-463E-AD154F0B2A99}"/>
              </a:ext>
            </a:extLst>
          </p:cNvPr>
          <p:cNvSpPr txBox="1"/>
          <p:nvPr/>
        </p:nvSpPr>
        <p:spPr>
          <a:xfrm>
            <a:off x="983411" y="602124"/>
            <a:ext cx="7403224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FFFFFF"/>
                </a:solidFill>
                <a:latin typeface="Arial MT"/>
              </a:rPr>
              <a:t>GESTI</a:t>
            </a:r>
            <a:r>
              <a:rPr lang="es-CO" sz="2000" dirty="0">
                <a:solidFill>
                  <a:srgbClr val="FFFFFF"/>
                </a:solidFill>
                <a:latin typeface="Arial MT"/>
              </a:rPr>
              <a:t>Ó</a:t>
            </a:r>
            <a:r>
              <a:rPr lang="es-ES" sz="2000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N LLAVE </a:t>
            </a:r>
            <a:r>
              <a:rPr lang="es-ES" sz="2000" dirty="0">
                <a:solidFill>
                  <a:srgbClr val="FFFFFF"/>
                </a:solidFill>
                <a:latin typeface="Arial MT"/>
              </a:rPr>
              <a:t>P</a:t>
            </a:r>
            <a:r>
              <a:rPr lang="es-CO" sz="2000" dirty="0">
                <a:solidFill>
                  <a:srgbClr val="FFFFFF"/>
                </a:solidFill>
                <a:latin typeface="Arial MT"/>
              </a:rPr>
              <a:t>Ú</a:t>
            </a:r>
            <a:r>
              <a:rPr lang="es-ES" sz="2000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BLICA</a:t>
            </a:r>
            <a:endParaRPr lang="es-CO" sz="2000" dirty="0"/>
          </a:p>
        </p:txBody>
      </p:sp>
      <p:sp>
        <p:nvSpPr>
          <p:cNvPr id="18" name="Cuadro de texto 2">
            <a:extLst>
              <a:ext uri="{FF2B5EF4-FFF2-40B4-BE49-F238E27FC236}">
                <a16:creationId xmlns:a16="http://schemas.microsoft.com/office/drawing/2014/main" id="{97237238-3388-0908-4367-C5798E524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79" y="1228683"/>
            <a:ext cx="11106150" cy="904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lvl="0" indent="-342900">
              <a:buClr>
                <a:srgbClr val="2E569E"/>
              </a:buClr>
              <a:buSzPts val="1800"/>
              <a:buFont typeface="Arial MT"/>
              <a:buChar char="•"/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Ingresan a la ruta Otras Prestaciones/Reclamaciones/Cargue de Firma Digital, luego hacen </a:t>
            </a:r>
            <a:r>
              <a:rPr lang="es-ES" sz="1800" dirty="0" err="1">
                <a:effectLst/>
                <a:latin typeface="Arial MT"/>
                <a:ea typeface="Arial MT"/>
                <a:cs typeface="Arial MT"/>
              </a:rPr>
              <a:t>click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 en el botón “Elegir archivos”, y ubican la ruta donde está dispuesta la llave pública en extensión .CER del certificado de firma digital, seleccionamos el archivo y hacemos click en el botón abrir</a:t>
            </a:r>
            <a:endParaRPr lang="es-CO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CFE66FC-7A95-0C40-40B4-6E31BCB1F5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85" y="2131432"/>
            <a:ext cx="6062980" cy="3076575"/>
          </a:xfrm>
          <a:prstGeom prst="rect">
            <a:avLst/>
          </a:prstGeom>
          <a:noFill/>
        </p:spPr>
      </p:pic>
      <p:sp>
        <p:nvSpPr>
          <p:cNvPr id="23" name="Elipse 22">
            <a:extLst>
              <a:ext uri="{FF2B5EF4-FFF2-40B4-BE49-F238E27FC236}">
                <a16:creationId xmlns:a16="http://schemas.microsoft.com/office/drawing/2014/main" id="{735A2D5B-6D13-E95B-EC2E-17BB31E20773}"/>
              </a:ext>
            </a:extLst>
          </p:cNvPr>
          <p:cNvSpPr/>
          <p:nvPr/>
        </p:nvSpPr>
        <p:spPr>
          <a:xfrm>
            <a:off x="2324100" y="4515826"/>
            <a:ext cx="2514600" cy="8382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DADC39A1-FEC3-379C-DF22-4F7C5F5883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85" y="2266770"/>
            <a:ext cx="4907915" cy="3228975"/>
          </a:xfrm>
          <a:prstGeom prst="rect">
            <a:avLst/>
          </a:prstGeom>
          <a:noFill/>
        </p:spPr>
      </p:pic>
      <p:sp>
        <p:nvSpPr>
          <p:cNvPr id="25" name="Elipse 24">
            <a:extLst>
              <a:ext uri="{FF2B5EF4-FFF2-40B4-BE49-F238E27FC236}">
                <a16:creationId xmlns:a16="http://schemas.microsoft.com/office/drawing/2014/main" id="{E6719B58-11C4-7B23-0A04-E80F20F0C922}"/>
              </a:ext>
            </a:extLst>
          </p:cNvPr>
          <p:cNvSpPr/>
          <p:nvPr/>
        </p:nvSpPr>
        <p:spPr>
          <a:xfrm>
            <a:off x="7071829" y="3122066"/>
            <a:ext cx="1247775" cy="198755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FE729415-A7E1-B41A-0693-0F00353BF1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53" y="5459959"/>
            <a:ext cx="6283643" cy="1341874"/>
          </a:xfrm>
          <a:prstGeom prst="rect">
            <a:avLst/>
          </a:prstGeom>
          <a:noFill/>
        </p:spPr>
      </p:pic>
      <p:sp>
        <p:nvSpPr>
          <p:cNvPr id="27" name="Elipse 26">
            <a:extLst>
              <a:ext uri="{FF2B5EF4-FFF2-40B4-BE49-F238E27FC236}">
                <a16:creationId xmlns:a16="http://schemas.microsoft.com/office/drawing/2014/main" id="{0A00490E-E11C-76D1-3B72-8EE718C6A7EB}"/>
              </a:ext>
            </a:extLst>
          </p:cNvPr>
          <p:cNvSpPr/>
          <p:nvPr/>
        </p:nvSpPr>
        <p:spPr>
          <a:xfrm>
            <a:off x="1926116" y="6255876"/>
            <a:ext cx="1076325" cy="294005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762444CD-243F-8125-12F9-4731F33AB8D6}"/>
              </a:ext>
            </a:extLst>
          </p:cNvPr>
          <p:cNvCxnSpPr>
            <a:cxnSpLocks/>
            <a:stCxn id="25" idx="3"/>
          </p:cNvCxnSpPr>
          <p:nvPr/>
        </p:nvCxnSpPr>
        <p:spPr>
          <a:xfrm flipH="1">
            <a:off x="3019705" y="3291714"/>
            <a:ext cx="4234856" cy="31111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8C7D4FBA-1809-6473-F2C6-10E503D4B968}"/>
              </a:ext>
            </a:extLst>
          </p:cNvPr>
          <p:cNvCxnSpPr>
            <a:cxnSpLocks/>
            <a:stCxn id="25" idx="5"/>
          </p:cNvCxnSpPr>
          <p:nvPr/>
        </p:nvCxnSpPr>
        <p:spPr>
          <a:xfrm>
            <a:off x="8136872" y="3291714"/>
            <a:ext cx="1443226" cy="18748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Elipse 29">
            <a:extLst>
              <a:ext uri="{FF2B5EF4-FFF2-40B4-BE49-F238E27FC236}">
                <a16:creationId xmlns:a16="http://schemas.microsoft.com/office/drawing/2014/main" id="{9CE4C781-5CAE-A190-E6F3-678ED96D38F9}"/>
              </a:ext>
            </a:extLst>
          </p:cNvPr>
          <p:cNvSpPr/>
          <p:nvPr/>
        </p:nvSpPr>
        <p:spPr>
          <a:xfrm>
            <a:off x="9229915" y="5137617"/>
            <a:ext cx="771525" cy="3429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440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24E6D310-8147-8A42-91E1-FF206B974F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2027" y="4508870"/>
            <a:ext cx="820370" cy="43039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D09920C-4345-8B4A-B17E-71E90E577B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761" y="5783619"/>
            <a:ext cx="2936830" cy="778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sp>
        <p:nvSpPr>
          <p:cNvPr id="4" name="Rectangle 45">
            <a:extLst>
              <a:ext uri="{FF2B5EF4-FFF2-40B4-BE49-F238E27FC236}">
                <a16:creationId xmlns:a16="http://schemas.microsoft.com/office/drawing/2014/main" id="{97B5AC46-2D10-1996-97E8-C3685226466C}"/>
              </a:ext>
            </a:extLst>
          </p:cNvPr>
          <p:cNvSpPr/>
          <p:nvPr/>
        </p:nvSpPr>
        <p:spPr>
          <a:xfrm rot="5400000">
            <a:off x="362700" y="1417174"/>
            <a:ext cx="4177162" cy="1433015"/>
          </a:xfrm>
          <a:prstGeom prst="rect">
            <a:avLst/>
          </a:prstGeom>
          <a:solidFill>
            <a:srgbClr val="63D6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38">
            <a:extLst>
              <a:ext uri="{FF2B5EF4-FFF2-40B4-BE49-F238E27FC236}">
                <a16:creationId xmlns:a16="http://schemas.microsoft.com/office/drawing/2014/main" id="{8B9DC1D9-627F-CB7A-1A08-0339052638A0}"/>
              </a:ext>
            </a:extLst>
          </p:cNvPr>
          <p:cNvSpPr txBox="1"/>
          <p:nvPr/>
        </p:nvSpPr>
        <p:spPr>
          <a:xfrm>
            <a:off x="3304710" y="2935996"/>
            <a:ext cx="77950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spc="-150" dirty="0">
                <a:solidFill>
                  <a:srgbClr val="63D6B4"/>
                </a:solidFill>
              </a:rPr>
              <a:t>Instalar el cifrado y firmado de la ADRES</a:t>
            </a: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3B6D9852-AE64-80ED-8F3D-001897D2101E}"/>
              </a:ext>
            </a:extLst>
          </p:cNvPr>
          <p:cNvSpPr txBox="1"/>
          <p:nvPr/>
        </p:nvSpPr>
        <p:spPr>
          <a:xfrm>
            <a:off x="1560739" y="2051699"/>
            <a:ext cx="106451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7300" spc="150" dirty="0">
                <a:solidFill>
                  <a:srgbClr val="28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8" name="Straight Connector 55">
            <a:extLst>
              <a:ext uri="{FF2B5EF4-FFF2-40B4-BE49-F238E27FC236}">
                <a16:creationId xmlns:a16="http://schemas.microsoft.com/office/drawing/2014/main" id="{40E6FCA1-4C52-E43B-3D61-96118CBED013}"/>
              </a:ext>
            </a:extLst>
          </p:cNvPr>
          <p:cNvCxnSpPr>
            <a:cxnSpLocks/>
          </p:cNvCxnSpPr>
          <p:nvPr/>
        </p:nvCxnSpPr>
        <p:spPr>
          <a:xfrm>
            <a:off x="1734773" y="4382546"/>
            <a:ext cx="1433016" cy="0"/>
          </a:xfrm>
          <a:prstGeom prst="line">
            <a:avLst/>
          </a:prstGeom>
          <a:ln w="38100">
            <a:solidFill>
              <a:srgbClr val="63D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62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33A594-6983-744C-A3ED-F072E7BAC856}"/>
              </a:ext>
            </a:extLst>
          </p:cNvPr>
          <p:cNvSpPr txBox="1"/>
          <p:nvPr/>
        </p:nvSpPr>
        <p:spPr>
          <a:xfrm>
            <a:off x="11125200" y="7204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O"/>
          </a:p>
        </p:txBody>
      </p:sp>
      <p:pic>
        <p:nvPicPr>
          <p:cNvPr id="17" name="Picture 16" descr="Forma, Cuadrado&#10;&#10;Descripción generada automáticamente">
            <a:extLst>
              <a:ext uri="{FF2B5EF4-FFF2-40B4-BE49-F238E27FC236}">
                <a16:creationId xmlns:a16="http://schemas.microsoft.com/office/drawing/2014/main" id="{6C39596D-D195-9E4F-B0C2-E8D4B1D580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217565" y="4853498"/>
            <a:ext cx="1486124" cy="1486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0D0ECC-F002-A44C-A5FB-24FCE3CE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040" y="483994"/>
            <a:ext cx="2340000" cy="620100"/>
          </a:xfrm>
          <a:prstGeom prst="rect">
            <a:avLst/>
          </a:prstGeom>
        </p:spPr>
      </p:pic>
      <p:pic>
        <p:nvPicPr>
          <p:cNvPr id="16" name="Graphic 10">
            <a:extLst>
              <a:ext uri="{FF2B5EF4-FFF2-40B4-BE49-F238E27FC236}">
                <a16:creationId xmlns:a16="http://schemas.microsoft.com/office/drawing/2014/main" id="{CDE7D81E-A4B7-4FEA-9B84-9C2C7E526D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3710" y="602124"/>
            <a:ext cx="531668" cy="5316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98E6026-1E66-2773-463E-AD154F0B2A99}"/>
              </a:ext>
            </a:extLst>
          </p:cNvPr>
          <p:cNvSpPr txBox="1"/>
          <p:nvPr/>
        </p:nvSpPr>
        <p:spPr>
          <a:xfrm>
            <a:off x="983411" y="602124"/>
            <a:ext cx="7403224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FFFFFF"/>
                </a:solidFill>
                <a:latin typeface="Arial MT"/>
              </a:rPr>
              <a:t>INSTALACION DE CIFRADO Y FIRMADO ADRES</a:t>
            </a:r>
            <a:endParaRPr lang="es-CO" sz="2000" dirty="0"/>
          </a:p>
        </p:txBody>
      </p:sp>
      <p:sp>
        <p:nvSpPr>
          <p:cNvPr id="18" name="Cuadro de texto 2">
            <a:extLst>
              <a:ext uri="{FF2B5EF4-FFF2-40B4-BE49-F238E27FC236}">
                <a16:creationId xmlns:a16="http://schemas.microsoft.com/office/drawing/2014/main" id="{97237238-3388-0908-4367-C5798E524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25" y="1228684"/>
            <a:ext cx="9757015" cy="7898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lvl="0" indent="-342900" algn="just">
              <a:buClr>
                <a:srgbClr val="2E569E"/>
              </a:buClr>
              <a:buSzPts val="1800"/>
              <a:buFont typeface="Arial MT"/>
              <a:buChar char="•"/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Para realizar esta instalación deben ingresar a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https://www.adres.gov.co</a:t>
            </a:r>
            <a:r>
              <a:rPr lang="es-ES" dirty="0"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de la ADRES y descargar la última versión de la malla:</a:t>
            </a:r>
            <a:endParaRPr lang="es-CO" sz="11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21" name="Bocadillo nube: nube 20">
            <a:extLst>
              <a:ext uri="{FF2B5EF4-FFF2-40B4-BE49-F238E27FC236}">
                <a16:creationId xmlns:a16="http://schemas.microsoft.com/office/drawing/2014/main" id="{6098E6D6-D540-1C8E-6387-1EE3020830B9}"/>
              </a:ext>
            </a:extLst>
          </p:cNvPr>
          <p:cNvSpPr/>
          <p:nvPr/>
        </p:nvSpPr>
        <p:spPr>
          <a:xfrm>
            <a:off x="8443710" y="3353294"/>
            <a:ext cx="2532955" cy="1486125"/>
          </a:xfrm>
          <a:prstGeom prst="cloudCallou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100">
                <a:effectLst/>
                <a:latin typeface="Arial MT"/>
                <a:ea typeface="Arial MT"/>
                <a:cs typeface="Arial MT"/>
              </a:rPr>
              <a:t> </a:t>
            </a:r>
            <a:endParaRPr lang="es-CO" sz="110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31" name="Cuadro de texto 2">
            <a:extLst>
              <a:ext uri="{FF2B5EF4-FFF2-40B4-BE49-F238E27FC236}">
                <a16:creationId xmlns:a16="http://schemas.microsoft.com/office/drawing/2014/main" id="{EBE1AD9E-B6F5-D20C-774F-84AB2D5B6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7551" y="3720118"/>
            <a:ext cx="2095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s-ES" sz="1400" dirty="0">
                <a:effectLst/>
                <a:latin typeface="Arial MT"/>
                <a:ea typeface="Arial MT"/>
                <a:cs typeface="Arial MT"/>
              </a:rPr>
              <a:t>Seleccionar el botón malla validadora en la página de WEB</a:t>
            </a:r>
            <a:endParaRPr lang="es-CO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639601-3C13-3DBA-A66F-A64080333E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9284" y="2018582"/>
            <a:ext cx="6793754" cy="3979798"/>
          </a:xfrm>
          <a:prstGeom prst="rect">
            <a:avLst/>
          </a:prstGeom>
        </p:spPr>
      </p:pic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FA25C439-BB6B-88E5-7175-7B8D54C9D55F}"/>
              </a:ext>
            </a:extLst>
          </p:cNvPr>
          <p:cNvCxnSpPr>
            <a:cxnSpLocks/>
          </p:cNvCxnSpPr>
          <p:nvPr/>
        </p:nvCxnSpPr>
        <p:spPr>
          <a:xfrm flipH="1">
            <a:off x="6450153" y="4268022"/>
            <a:ext cx="2100478" cy="1142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454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33A594-6983-744C-A3ED-F072E7BAC856}"/>
              </a:ext>
            </a:extLst>
          </p:cNvPr>
          <p:cNvSpPr txBox="1"/>
          <p:nvPr/>
        </p:nvSpPr>
        <p:spPr>
          <a:xfrm>
            <a:off x="11125200" y="7204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O"/>
          </a:p>
        </p:txBody>
      </p:sp>
      <p:pic>
        <p:nvPicPr>
          <p:cNvPr id="17" name="Picture 16" descr="Forma, Cuadrado&#10;&#10;Descripción generada automáticamente">
            <a:extLst>
              <a:ext uri="{FF2B5EF4-FFF2-40B4-BE49-F238E27FC236}">
                <a16:creationId xmlns:a16="http://schemas.microsoft.com/office/drawing/2014/main" id="{6C39596D-D195-9E4F-B0C2-E8D4B1D580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217565" y="4853498"/>
            <a:ext cx="1486124" cy="1486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0D0ECC-F002-A44C-A5FB-24FCE3CE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040" y="483994"/>
            <a:ext cx="2340000" cy="620100"/>
          </a:xfrm>
          <a:prstGeom prst="rect">
            <a:avLst/>
          </a:prstGeom>
        </p:spPr>
      </p:pic>
      <p:pic>
        <p:nvPicPr>
          <p:cNvPr id="16" name="Graphic 10">
            <a:extLst>
              <a:ext uri="{FF2B5EF4-FFF2-40B4-BE49-F238E27FC236}">
                <a16:creationId xmlns:a16="http://schemas.microsoft.com/office/drawing/2014/main" id="{CDE7D81E-A4B7-4FEA-9B84-9C2C7E526D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3710" y="602124"/>
            <a:ext cx="531668" cy="5316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98E6026-1E66-2773-463E-AD154F0B2A99}"/>
              </a:ext>
            </a:extLst>
          </p:cNvPr>
          <p:cNvSpPr txBox="1"/>
          <p:nvPr/>
        </p:nvSpPr>
        <p:spPr>
          <a:xfrm>
            <a:off x="983411" y="602124"/>
            <a:ext cx="7403224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FFFFFF"/>
                </a:solidFill>
                <a:latin typeface="Arial MT"/>
              </a:rPr>
              <a:t>INSTALACION DE CIFRADO Y FIRMADO ADRES</a:t>
            </a:r>
            <a:endParaRPr lang="es-CO" sz="2000" dirty="0"/>
          </a:p>
        </p:txBody>
      </p:sp>
      <p:sp>
        <p:nvSpPr>
          <p:cNvPr id="18" name="Cuadro de texto 2">
            <a:extLst>
              <a:ext uri="{FF2B5EF4-FFF2-40B4-BE49-F238E27FC236}">
                <a16:creationId xmlns:a16="http://schemas.microsoft.com/office/drawing/2014/main" id="{97237238-3388-0908-4367-C5798E524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25" y="1228684"/>
            <a:ext cx="9757015" cy="7898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lvl="0" indent="-342900" algn="just">
              <a:buClr>
                <a:srgbClr val="2E569E"/>
              </a:buClr>
              <a:buSzPts val="1800"/>
              <a:buFont typeface="Arial MT"/>
              <a:buChar char="•"/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Al descomprimir el </a:t>
            </a:r>
            <a:r>
              <a:rPr lang="es-ES" sz="1800" dirty="0" err="1">
                <a:effectLst/>
                <a:latin typeface="Arial MT"/>
                <a:ea typeface="Arial MT"/>
                <a:cs typeface="Arial MT"/>
              </a:rPr>
              <a:t>ValidadorEcat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, observan una carpeta llamada Cifrado de Reclamaciones, la cual deben abrir y hacer doble click sobre el archivo setup.exe:</a:t>
            </a:r>
            <a:endParaRPr lang="es-CO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12" name="Picture 56">
            <a:extLst>
              <a:ext uri="{FF2B5EF4-FFF2-40B4-BE49-F238E27FC236}">
                <a16:creationId xmlns:a16="http://schemas.microsoft.com/office/drawing/2014/main" id="{D9D91EEC-054C-A5C2-A090-0C1AB31F00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74" y="1979597"/>
            <a:ext cx="771906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8">
            <a:extLst>
              <a:ext uri="{FF2B5EF4-FFF2-40B4-BE49-F238E27FC236}">
                <a16:creationId xmlns:a16="http://schemas.microsoft.com/office/drawing/2014/main" id="{4605CAD0-3871-5E70-5B7F-73EE1DEF13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181" y="4246377"/>
            <a:ext cx="6350635" cy="164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 57">
            <a:extLst>
              <a:ext uri="{FF2B5EF4-FFF2-40B4-BE49-F238E27FC236}">
                <a16:creationId xmlns:a16="http://schemas.microsoft.com/office/drawing/2014/main" id="{A9C0186F-CB44-5E7B-D1E7-D3CE9D4E6D11}"/>
              </a:ext>
            </a:extLst>
          </p:cNvPr>
          <p:cNvSpPr>
            <a:spLocks/>
          </p:cNvSpPr>
          <p:nvPr/>
        </p:nvSpPr>
        <p:spPr bwMode="auto">
          <a:xfrm>
            <a:off x="3338823" y="2361271"/>
            <a:ext cx="1346200" cy="406400"/>
          </a:xfrm>
          <a:custGeom>
            <a:avLst/>
            <a:gdLst>
              <a:gd name="T0" fmla="+- 0 4167 4167"/>
              <a:gd name="T1" fmla="*/ T0 w 2120"/>
              <a:gd name="T2" fmla="+- 0 4070 3751"/>
              <a:gd name="T3" fmla="*/ 4070 h 640"/>
              <a:gd name="T4" fmla="+- 0 4189 4167"/>
              <a:gd name="T5" fmla="*/ T4 w 2120"/>
              <a:gd name="T6" fmla="+- 0 4006 3751"/>
              <a:gd name="T7" fmla="*/ 4006 h 640"/>
              <a:gd name="T8" fmla="+- 0 4250 4167"/>
              <a:gd name="T9" fmla="*/ T8 w 2120"/>
              <a:gd name="T10" fmla="+- 0 3946 3751"/>
              <a:gd name="T11" fmla="*/ 3946 h 640"/>
              <a:gd name="T12" fmla="+- 0 4348 4167"/>
              <a:gd name="T13" fmla="*/ T12 w 2120"/>
              <a:gd name="T14" fmla="+- 0 3892 3751"/>
              <a:gd name="T15" fmla="*/ 3892 h 640"/>
              <a:gd name="T16" fmla="+- 0 4409 4167"/>
              <a:gd name="T17" fmla="*/ T16 w 2120"/>
              <a:gd name="T18" fmla="+- 0 3867 3751"/>
              <a:gd name="T19" fmla="*/ 3867 h 640"/>
              <a:gd name="T20" fmla="+- 0 4477 4167"/>
              <a:gd name="T21" fmla="*/ T20 w 2120"/>
              <a:gd name="T22" fmla="+- 0 3844 3751"/>
              <a:gd name="T23" fmla="*/ 3844 h 640"/>
              <a:gd name="T24" fmla="+- 0 4553 4167"/>
              <a:gd name="T25" fmla="*/ T24 w 2120"/>
              <a:gd name="T26" fmla="+- 0 3824 3751"/>
              <a:gd name="T27" fmla="*/ 3824 h 640"/>
              <a:gd name="T28" fmla="+- 0 4634 4167"/>
              <a:gd name="T29" fmla="*/ T28 w 2120"/>
              <a:gd name="T30" fmla="+- 0 3805 3751"/>
              <a:gd name="T31" fmla="*/ 3805 h 640"/>
              <a:gd name="T32" fmla="+- 0 4722 4167"/>
              <a:gd name="T33" fmla="*/ T32 w 2120"/>
              <a:gd name="T34" fmla="+- 0 3789 3751"/>
              <a:gd name="T35" fmla="*/ 3789 h 640"/>
              <a:gd name="T36" fmla="+- 0 4814 4167"/>
              <a:gd name="T37" fmla="*/ T36 w 2120"/>
              <a:gd name="T38" fmla="+- 0 3776 3751"/>
              <a:gd name="T39" fmla="*/ 3776 h 640"/>
              <a:gd name="T40" fmla="+- 0 4912 4167"/>
              <a:gd name="T41" fmla="*/ T40 w 2120"/>
              <a:gd name="T42" fmla="+- 0 3765 3751"/>
              <a:gd name="T43" fmla="*/ 3765 h 640"/>
              <a:gd name="T44" fmla="+- 0 5013 4167"/>
              <a:gd name="T45" fmla="*/ T44 w 2120"/>
              <a:gd name="T46" fmla="+- 0 3757 3751"/>
              <a:gd name="T47" fmla="*/ 3757 h 640"/>
              <a:gd name="T48" fmla="+- 0 5118 4167"/>
              <a:gd name="T49" fmla="*/ T48 w 2120"/>
              <a:gd name="T50" fmla="+- 0 3752 3751"/>
              <a:gd name="T51" fmla="*/ 3752 h 640"/>
              <a:gd name="T52" fmla="+- 0 5227 4167"/>
              <a:gd name="T53" fmla="*/ T52 w 2120"/>
              <a:gd name="T54" fmla="+- 0 3751 3751"/>
              <a:gd name="T55" fmla="*/ 3751 h 640"/>
              <a:gd name="T56" fmla="+- 0 5335 4167"/>
              <a:gd name="T57" fmla="*/ T56 w 2120"/>
              <a:gd name="T58" fmla="+- 0 3752 3751"/>
              <a:gd name="T59" fmla="*/ 3752 h 640"/>
              <a:gd name="T60" fmla="+- 0 5440 4167"/>
              <a:gd name="T61" fmla="*/ T60 w 2120"/>
              <a:gd name="T62" fmla="+- 0 3757 3751"/>
              <a:gd name="T63" fmla="*/ 3757 h 640"/>
              <a:gd name="T64" fmla="+- 0 5542 4167"/>
              <a:gd name="T65" fmla="*/ T64 w 2120"/>
              <a:gd name="T66" fmla="+- 0 3765 3751"/>
              <a:gd name="T67" fmla="*/ 3765 h 640"/>
              <a:gd name="T68" fmla="+- 0 5639 4167"/>
              <a:gd name="T69" fmla="*/ T68 w 2120"/>
              <a:gd name="T70" fmla="+- 0 3776 3751"/>
              <a:gd name="T71" fmla="*/ 3776 h 640"/>
              <a:gd name="T72" fmla="+- 0 5732 4167"/>
              <a:gd name="T73" fmla="*/ T72 w 2120"/>
              <a:gd name="T74" fmla="+- 0 3789 3751"/>
              <a:gd name="T75" fmla="*/ 3789 h 640"/>
              <a:gd name="T76" fmla="+- 0 5819 4167"/>
              <a:gd name="T77" fmla="*/ T76 w 2120"/>
              <a:gd name="T78" fmla="+- 0 3805 3751"/>
              <a:gd name="T79" fmla="*/ 3805 h 640"/>
              <a:gd name="T80" fmla="+- 0 5901 4167"/>
              <a:gd name="T81" fmla="*/ T80 w 2120"/>
              <a:gd name="T82" fmla="+- 0 3824 3751"/>
              <a:gd name="T83" fmla="*/ 3824 h 640"/>
              <a:gd name="T84" fmla="+- 0 5976 4167"/>
              <a:gd name="T85" fmla="*/ T84 w 2120"/>
              <a:gd name="T86" fmla="+- 0 3844 3751"/>
              <a:gd name="T87" fmla="*/ 3844 h 640"/>
              <a:gd name="T88" fmla="+- 0 6044 4167"/>
              <a:gd name="T89" fmla="*/ T88 w 2120"/>
              <a:gd name="T90" fmla="+- 0 3867 3751"/>
              <a:gd name="T91" fmla="*/ 3867 h 640"/>
              <a:gd name="T92" fmla="+- 0 6105 4167"/>
              <a:gd name="T93" fmla="*/ T92 w 2120"/>
              <a:gd name="T94" fmla="+- 0 3892 3751"/>
              <a:gd name="T95" fmla="*/ 3892 h 640"/>
              <a:gd name="T96" fmla="+- 0 6203 4167"/>
              <a:gd name="T97" fmla="*/ T96 w 2120"/>
              <a:gd name="T98" fmla="+- 0 3946 3751"/>
              <a:gd name="T99" fmla="*/ 3946 h 640"/>
              <a:gd name="T100" fmla="+- 0 6265 4167"/>
              <a:gd name="T101" fmla="*/ T100 w 2120"/>
              <a:gd name="T102" fmla="+- 0 4006 3751"/>
              <a:gd name="T103" fmla="*/ 4006 h 640"/>
              <a:gd name="T104" fmla="+- 0 6286 4167"/>
              <a:gd name="T105" fmla="*/ T104 w 2120"/>
              <a:gd name="T106" fmla="+- 0 4070 3751"/>
              <a:gd name="T107" fmla="*/ 4070 h 640"/>
              <a:gd name="T108" fmla="+- 0 6281 4167"/>
              <a:gd name="T109" fmla="*/ T108 w 2120"/>
              <a:gd name="T110" fmla="+- 0 4103 3751"/>
              <a:gd name="T111" fmla="*/ 4103 h 640"/>
              <a:gd name="T112" fmla="+- 0 6239 4167"/>
              <a:gd name="T113" fmla="*/ T112 w 2120"/>
              <a:gd name="T114" fmla="+- 0 4165 3751"/>
              <a:gd name="T115" fmla="*/ 4165 h 640"/>
              <a:gd name="T116" fmla="+- 0 6158 4167"/>
              <a:gd name="T117" fmla="*/ T116 w 2120"/>
              <a:gd name="T118" fmla="+- 0 4223 3751"/>
              <a:gd name="T119" fmla="*/ 4223 h 640"/>
              <a:gd name="T120" fmla="+- 0 6044 4167"/>
              <a:gd name="T121" fmla="*/ T120 w 2120"/>
              <a:gd name="T122" fmla="+- 0 4274 3751"/>
              <a:gd name="T123" fmla="*/ 4274 h 640"/>
              <a:gd name="T124" fmla="+- 0 5976 4167"/>
              <a:gd name="T125" fmla="*/ T124 w 2120"/>
              <a:gd name="T126" fmla="+- 0 4297 3751"/>
              <a:gd name="T127" fmla="*/ 4297 h 640"/>
              <a:gd name="T128" fmla="+- 0 5901 4167"/>
              <a:gd name="T129" fmla="*/ T128 w 2120"/>
              <a:gd name="T130" fmla="+- 0 4317 3751"/>
              <a:gd name="T131" fmla="*/ 4317 h 640"/>
              <a:gd name="T132" fmla="+- 0 5819 4167"/>
              <a:gd name="T133" fmla="*/ T132 w 2120"/>
              <a:gd name="T134" fmla="+- 0 4336 3751"/>
              <a:gd name="T135" fmla="*/ 4336 h 640"/>
              <a:gd name="T136" fmla="+- 0 5732 4167"/>
              <a:gd name="T137" fmla="*/ T136 w 2120"/>
              <a:gd name="T138" fmla="+- 0 4352 3751"/>
              <a:gd name="T139" fmla="*/ 4352 h 640"/>
              <a:gd name="T140" fmla="+- 0 5639 4167"/>
              <a:gd name="T141" fmla="*/ T140 w 2120"/>
              <a:gd name="T142" fmla="+- 0 4365 3751"/>
              <a:gd name="T143" fmla="*/ 4365 h 640"/>
              <a:gd name="T144" fmla="+- 0 5542 4167"/>
              <a:gd name="T145" fmla="*/ T144 w 2120"/>
              <a:gd name="T146" fmla="+- 0 4376 3751"/>
              <a:gd name="T147" fmla="*/ 4376 h 640"/>
              <a:gd name="T148" fmla="+- 0 5440 4167"/>
              <a:gd name="T149" fmla="*/ T148 w 2120"/>
              <a:gd name="T150" fmla="+- 0 4384 3751"/>
              <a:gd name="T151" fmla="*/ 4384 h 640"/>
              <a:gd name="T152" fmla="+- 0 5335 4167"/>
              <a:gd name="T153" fmla="*/ T152 w 2120"/>
              <a:gd name="T154" fmla="+- 0 4389 3751"/>
              <a:gd name="T155" fmla="*/ 4389 h 640"/>
              <a:gd name="T156" fmla="+- 0 5227 4167"/>
              <a:gd name="T157" fmla="*/ T156 w 2120"/>
              <a:gd name="T158" fmla="+- 0 4390 3751"/>
              <a:gd name="T159" fmla="*/ 4390 h 640"/>
              <a:gd name="T160" fmla="+- 0 5118 4167"/>
              <a:gd name="T161" fmla="*/ T160 w 2120"/>
              <a:gd name="T162" fmla="+- 0 4389 3751"/>
              <a:gd name="T163" fmla="*/ 4389 h 640"/>
              <a:gd name="T164" fmla="+- 0 5013 4167"/>
              <a:gd name="T165" fmla="*/ T164 w 2120"/>
              <a:gd name="T166" fmla="+- 0 4384 3751"/>
              <a:gd name="T167" fmla="*/ 4384 h 640"/>
              <a:gd name="T168" fmla="+- 0 4912 4167"/>
              <a:gd name="T169" fmla="*/ T168 w 2120"/>
              <a:gd name="T170" fmla="+- 0 4376 3751"/>
              <a:gd name="T171" fmla="*/ 4376 h 640"/>
              <a:gd name="T172" fmla="+- 0 4814 4167"/>
              <a:gd name="T173" fmla="*/ T172 w 2120"/>
              <a:gd name="T174" fmla="+- 0 4365 3751"/>
              <a:gd name="T175" fmla="*/ 4365 h 640"/>
              <a:gd name="T176" fmla="+- 0 4722 4167"/>
              <a:gd name="T177" fmla="*/ T176 w 2120"/>
              <a:gd name="T178" fmla="+- 0 4352 3751"/>
              <a:gd name="T179" fmla="*/ 4352 h 640"/>
              <a:gd name="T180" fmla="+- 0 4634 4167"/>
              <a:gd name="T181" fmla="*/ T180 w 2120"/>
              <a:gd name="T182" fmla="+- 0 4336 3751"/>
              <a:gd name="T183" fmla="*/ 4336 h 640"/>
              <a:gd name="T184" fmla="+- 0 4553 4167"/>
              <a:gd name="T185" fmla="*/ T184 w 2120"/>
              <a:gd name="T186" fmla="+- 0 4317 3751"/>
              <a:gd name="T187" fmla="*/ 4317 h 640"/>
              <a:gd name="T188" fmla="+- 0 4477 4167"/>
              <a:gd name="T189" fmla="*/ T188 w 2120"/>
              <a:gd name="T190" fmla="+- 0 4297 3751"/>
              <a:gd name="T191" fmla="*/ 4297 h 640"/>
              <a:gd name="T192" fmla="+- 0 4409 4167"/>
              <a:gd name="T193" fmla="*/ T192 w 2120"/>
              <a:gd name="T194" fmla="+- 0 4274 3751"/>
              <a:gd name="T195" fmla="*/ 4274 h 640"/>
              <a:gd name="T196" fmla="+- 0 4348 4167"/>
              <a:gd name="T197" fmla="*/ T196 w 2120"/>
              <a:gd name="T198" fmla="+- 0 4249 3751"/>
              <a:gd name="T199" fmla="*/ 4249 h 640"/>
              <a:gd name="T200" fmla="+- 0 4250 4167"/>
              <a:gd name="T201" fmla="*/ T200 w 2120"/>
              <a:gd name="T202" fmla="+- 0 4195 3751"/>
              <a:gd name="T203" fmla="*/ 4195 h 640"/>
              <a:gd name="T204" fmla="+- 0 4189 4167"/>
              <a:gd name="T205" fmla="*/ T204 w 2120"/>
              <a:gd name="T206" fmla="+- 0 4135 3751"/>
              <a:gd name="T207" fmla="*/ 4135 h 640"/>
              <a:gd name="T208" fmla="+- 0 4167 4167"/>
              <a:gd name="T209" fmla="*/ T208 w 2120"/>
              <a:gd name="T210" fmla="+- 0 4070 3751"/>
              <a:gd name="T211" fmla="*/ 4070 h 6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</a:cxnLst>
            <a:rect l="0" t="0" r="r" b="b"/>
            <a:pathLst>
              <a:path w="2120" h="640">
                <a:moveTo>
                  <a:pt x="0" y="319"/>
                </a:moveTo>
                <a:lnTo>
                  <a:pt x="22" y="255"/>
                </a:lnTo>
                <a:lnTo>
                  <a:pt x="83" y="195"/>
                </a:lnTo>
                <a:lnTo>
                  <a:pt x="181" y="141"/>
                </a:lnTo>
                <a:lnTo>
                  <a:pt x="242" y="116"/>
                </a:lnTo>
                <a:lnTo>
                  <a:pt x="310" y="93"/>
                </a:lnTo>
                <a:lnTo>
                  <a:pt x="386" y="73"/>
                </a:lnTo>
                <a:lnTo>
                  <a:pt x="467" y="54"/>
                </a:lnTo>
                <a:lnTo>
                  <a:pt x="555" y="38"/>
                </a:lnTo>
                <a:lnTo>
                  <a:pt x="647" y="25"/>
                </a:lnTo>
                <a:lnTo>
                  <a:pt x="745" y="14"/>
                </a:lnTo>
                <a:lnTo>
                  <a:pt x="846" y="6"/>
                </a:lnTo>
                <a:lnTo>
                  <a:pt x="951" y="1"/>
                </a:lnTo>
                <a:lnTo>
                  <a:pt x="1060" y="0"/>
                </a:lnTo>
                <a:lnTo>
                  <a:pt x="1168" y="1"/>
                </a:lnTo>
                <a:lnTo>
                  <a:pt x="1273" y="6"/>
                </a:lnTo>
                <a:lnTo>
                  <a:pt x="1375" y="14"/>
                </a:lnTo>
                <a:lnTo>
                  <a:pt x="1472" y="25"/>
                </a:lnTo>
                <a:lnTo>
                  <a:pt x="1565" y="38"/>
                </a:lnTo>
                <a:lnTo>
                  <a:pt x="1652" y="54"/>
                </a:lnTo>
                <a:lnTo>
                  <a:pt x="1734" y="73"/>
                </a:lnTo>
                <a:lnTo>
                  <a:pt x="1809" y="93"/>
                </a:lnTo>
                <a:lnTo>
                  <a:pt x="1877" y="116"/>
                </a:lnTo>
                <a:lnTo>
                  <a:pt x="1938" y="141"/>
                </a:lnTo>
                <a:lnTo>
                  <a:pt x="2036" y="195"/>
                </a:lnTo>
                <a:lnTo>
                  <a:pt x="2098" y="255"/>
                </a:lnTo>
                <a:lnTo>
                  <a:pt x="2119" y="319"/>
                </a:lnTo>
                <a:lnTo>
                  <a:pt x="2114" y="352"/>
                </a:lnTo>
                <a:lnTo>
                  <a:pt x="2072" y="414"/>
                </a:lnTo>
                <a:lnTo>
                  <a:pt x="1991" y="472"/>
                </a:lnTo>
                <a:lnTo>
                  <a:pt x="1877" y="523"/>
                </a:lnTo>
                <a:lnTo>
                  <a:pt x="1809" y="546"/>
                </a:lnTo>
                <a:lnTo>
                  <a:pt x="1734" y="566"/>
                </a:lnTo>
                <a:lnTo>
                  <a:pt x="1652" y="585"/>
                </a:lnTo>
                <a:lnTo>
                  <a:pt x="1565" y="601"/>
                </a:lnTo>
                <a:lnTo>
                  <a:pt x="1472" y="614"/>
                </a:lnTo>
                <a:lnTo>
                  <a:pt x="1375" y="625"/>
                </a:lnTo>
                <a:lnTo>
                  <a:pt x="1273" y="633"/>
                </a:lnTo>
                <a:lnTo>
                  <a:pt x="1168" y="638"/>
                </a:lnTo>
                <a:lnTo>
                  <a:pt x="1060" y="639"/>
                </a:lnTo>
                <a:lnTo>
                  <a:pt x="951" y="638"/>
                </a:lnTo>
                <a:lnTo>
                  <a:pt x="846" y="633"/>
                </a:lnTo>
                <a:lnTo>
                  <a:pt x="745" y="625"/>
                </a:lnTo>
                <a:lnTo>
                  <a:pt x="647" y="614"/>
                </a:lnTo>
                <a:lnTo>
                  <a:pt x="555" y="601"/>
                </a:lnTo>
                <a:lnTo>
                  <a:pt x="467" y="585"/>
                </a:lnTo>
                <a:lnTo>
                  <a:pt x="386" y="566"/>
                </a:lnTo>
                <a:lnTo>
                  <a:pt x="310" y="546"/>
                </a:lnTo>
                <a:lnTo>
                  <a:pt x="242" y="523"/>
                </a:lnTo>
                <a:lnTo>
                  <a:pt x="181" y="498"/>
                </a:lnTo>
                <a:lnTo>
                  <a:pt x="83" y="444"/>
                </a:lnTo>
                <a:lnTo>
                  <a:pt x="22" y="384"/>
                </a:lnTo>
                <a:lnTo>
                  <a:pt x="0" y="319"/>
                </a:lnTo>
                <a:close/>
              </a:path>
            </a:pathLst>
          </a:custGeom>
          <a:noFill/>
          <a:ln w="12954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CO" dirty="0"/>
          </a:p>
        </p:txBody>
      </p:sp>
      <p:sp>
        <p:nvSpPr>
          <p:cNvPr id="15" name="AutoShape 59">
            <a:extLst>
              <a:ext uri="{FF2B5EF4-FFF2-40B4-BE49-F238E27FC236}">
                <a16:creationId xmlns:a16="http://schemas.microsoft.com/office/drawing/2014/main" id="{9EDB8EC7-4578-AF46-E1F6-74003B3C0C30}"/>
              </a:ext>
            </a:extLst>
          </p:cNvPr>
          <p:cNvSpPr>
            <a:spLocks/>
          </p:cNvSpPr>
          <p:nvPr/>
        </p:nvSpPr>
        <p:spPr bwMode="auto">
          <a:xfrm>
            <a:off x="3338823" y="2625282"/>
            <a:ext cx="594822" cy="2654084"/>
          </a:xfrm>
          <a:custGeom>
            <a:avLst/>
            <a:gdLst>
              <a:gd name="T0" fmla="+- 0 5934 4468"/>
              <a:gd name="T1" fmla="*/ T0 w 1506"/>
              <a:gd name="T2" fmla="+- 0 7724 4297"/>
              <a:gd name="T3" fmla="*/ 7724 h 3509"/>
              <a:gd name="T4" fmla="+- 0 5829 4468"/>
              <a:gd name="T5" fmla="*/ T4 w 1506"/>
              <a:gd name="T6" fmla="+- 0 7785 4297"/>
              <a:gd name="T7" fmla="*/ 7785 h 3509"/>
              <a:gd name="T8" fmla="+- 0 5824 4468"/>
              <a:gd name="T9" fmla="*/ T8 w 1506"/>
              <a:gd name="T10" fmla="+- 0 7788 4297"/>
              <a:gd name="T11" fmla="*/ 7788 h 3509"/>
              <a:gd name="T12" fmla="+- 0 5823 4468"/>
              <a:gd name="T13" fmla="*/ T12 w 1506"/>
              <a:gd name="T14" fmla="+- 0 7794 4297"/>
              <a:gd name="T15" fmla="*/ 7794 h 3509"/>
              <a:gd name="T16" fmla="+- 0 5828 4468"/>
              <a:gd name="T17" fmla="*/ T16 w 1506"/>
              <a:gd name="T18" fmla="+- 0 7804 4297"/>
              <a:gd name="T19" fmla="*/ 7804 h 3509"/>
              <a:gd name="T20" fmla="+- 0 5834 4468"/>
              <a:gd name="T21" fmla="*/ T20 w 1506"/>
              <a:gd name="T22" fmla="+- 0 7805 4297"/>
              <a:gd name="T23" fmla="*/ 7805 h 3509"/>
              <a:gd name="T24" fmla="+- 0 5957 4468"/>
              <a:gd name="T25" fmla="*/ T24 w 1506"/>
              <a:gd name="T26" fmla="+- 0 7734 4297"/>
              <a:gd name="T27" fmla="*/ 7734 h 3509"/>
              <a:gd name="T28" fmla="+- 0 5954 4468"/>
              <a:gd name="T29" fmla="*/ T28 w 1506"/>
              <a:gd name="T30" fmla="+- 0 7734 4297"/>
              <a:gd name="T31" fmla="*/ 7734 h 3509"/>
              <a:gd name="T32" fmla="+- 0 5954 4468"/>
              <a:gd name="T33" fmla="*/ T32 w 1506"/>
              <a:gd name="T34" fmla="+- 0 7733 4297"/>
              <a:gd name="T35" fmla="*/ 7733 h 3509"/>
              <a:gd name="T36" fmla="+- 0 5949 4468"/>
              <a:gd name="T37" fmla="*/ T36 w 1506"/>
              <a:gd name="T38" fmla="+- 0 7733 4297"/>
              <a:gd name="T39" fmla="*/ 7733 h 3509"/>
              <a:gd name="T40" fmla="+- 0 5934 4468"/>
              <a:gd name="T41" fmla="*/ T40 w 1506"/>
              <a:gd name="T42" fmla="+- 0 7724 4297"/>
              <a:gd name="T43" fmla="*/ 7724 h 3509"/>
              <a:gd name="T44" fmla="+- 0 4488 4468"/>
              <a:gd name="T45" fmla="*/ T44 w 1506"/>
              <a:gd name="T46" fmla="+- 0 4297 4297"/>
              <a:gd name="T47" fmla="*/ 4297 h 3509"/>
              <a:gd name="T48" fmla="+- 0 4468 4468"/>
              <a:gd name="T49" fmla="*/ T48 w 1506"/>
              <a:gd name="T50" fmla="+- 0 4297 4297"/>
              <a:gd name="T51" fmla="*/ 4297 h 3509"/>
              <a:gd name="T52" fmla="+- 0 4468 4468"/>
              <a:gd name="T53" fmla="*/ T52 w 1506"/>
              <a:gd name="T54" fmla="+- 0 7729 4297"/>
              <a:gd name="T55" fmla="*/ 7729 h 3509"/>
              <a:gd name="T56" fmla="+- 0 4472 4468"/>
              <a:gd name="T57" fmla="*/ T56 w 1506"/>
              <a:gd name="T58" fmla="+- 0 7734 4297"/>
              <a:gd name="T59" fmla="*/ 7734 h 3509"/>
              <a:gd name="T60" fmla="+- 0 5917 4468"/>
              <a:gd name="T61" fmla="*/ T60 w 1506"/>
              <a:gd name="T62" fmla="+- 0 7734 4297"/>
              <a:gd name="T63" fmla="*/ 7734 h 3509"/>
              <a:gd name="T64" fmla="+- 0 5934 4468"/>
              <a:gd name="T65" fmla="*/ T64 w 1506"/>
              <a:gd name="T66" fmla="+- 0 7724 4297"/>
              <a:gd name="T67" fmla="*/ 7724 h 3509"/>
              <a:gd name="T68" fmla="+- 0 4488 4468"/>
              <a:gd name="T69" fmla="*/ T68 w 1506"/>
              <a:gd name="T70" fmla="+- 0 7724 4297"/>
              <a:gd name="T71" fmla="*/ 7724 h 3509"/>
              <a:gd name="T72" fmla="+- 0 4478 4468"/>
              <a:gd name="T73" fmla="*/ T72 w 1506"/>
              <a:gd name="T74" fmla="+- 0 7714 4297"/>
              <a:gd name="T75" fmla="*/ 7714 h 3509"/>
              <a:gd name="T76" fmla="+- 0 4488 4468"/>
              <a:gd name="T77" fmla="*/ T76 w 1506"/>
              <a:gd name="T78" fmla="+- 0 7714 4297"/>
              <a:gd name="T79" fmla="*/ 7714 h 3509"/>
              <a:gd name="T80" fmla="+- 0 4488 4468"/>
              <a:gd name="T81" fmla="*/ T80 w 1506"/>
              <a:gd name="T82" fmla="+- 0 4297 4297"/>
              <a:gd name="T83" fmla="*/ 4297 h 3509"/>
              <a:gd name="T84" fmla="+- 0 5957 4468"/>
              <a:gd name="T85" fmla="*/ T84 w 1506"/>
              <a:gd name="T86" fmla="+- 0 7714 4297"/>
              <a:gd name="T87" fmla="*/ 7714 h 3509"/>
              <a:gd name="T88" fmla="+- 0 5954 4468"/>
              <a:gd name="T89" fmla="*/ T88 w 1506"/>
              <a:gd name="T90" fmla="+- 0 7714 4297"/>
              <a:gd name="T91" fmla="*/ 7714 h 3509"/>
              <a:gd name="T92" fmla="+- 0 5954 4468"/>
              <a:gd name="T93" fmla="*/ T92 w 1506"/>
              <a:gd name="T94" fmla="+- 0 7734 4297"/>
              <a:gd name="T95" fmla="*/ 7734 h 3509"/>
              <a:gd name="T96" fmla="+- 0 5957 4468"/>
              <a:gd name="T97" fmla="*/ T96 w 1506"/>
              <a:gd name="T98" fmla="+- 0 7734 4297"/>
              <a:gd name="T99" fmla="*/ 7734 h 3509"/>
              <a:gd name="T100" fmla="+- 0 5974 4468"/>
              <a:gd name="T101" fmla="*/ T100 w 1506"/>
              <a:gd name="T102" fmla="+- 0 7724 4297"/>
              <a:gd name="T103" fmla="*/ 7724 h 3509"/>
              <a:gd name="T104" fmla="+- 0 5957 4468"/>
              <a:gd name="T105" fmla="*/ T104 w 1506"/>
              <a:gd name="T106" fmla="+- 0 7714 4297"/>
              <a:gd name="T107" fmla="*/ 7714 h 3509"/>
              <a:gd name="T108" fmla="+- 0 5949 4468"/>
              <a:gd name="T109" fmla="*/ T108 w 1506"/>
              <a:gd name="T110" fmla="+- 0 7715 4297"/>
              <a:gd name="T111" fmla="*/ 7715 h 3509"/>
              <a:gd name="T112" fmla="+- 0 5934 4468"/>
              <a:gd name="T113" fmla="*/ T112 w 1506"/>
              <a:gd name="T114" fmla="+- 0 7724 4297"/>
              <a:gd name="T115" fmla="*/ 7724 h 3509"/>
              <a:gd name="T116" fmla="+- 0 5949 4468"/>
              <a:gd name="T117" fmla="*/ T116 w 1506"/>
              <a:gd name="T118" fmla="+- 0 7733 4297"/>
              <a:gd name="T119" fmla="*/ 7733 h 3509"/>
              <a:gd name="T120" fmla="+- 0 5949 4468"/>
              <a:gd name="T121" fmla="*/ T120 w 1506"/>
              <a:gd name="T122" fmla="+- 0 7715 4297"/>
              <a:gd name="T123" fmla="*/ 7715 h 3509"/>
              <a:gd name="T124" fmla="+- 0 5954 4468"/>
              <a:gd name="T125" fmla="*/ T124 w 1506"/>
              <a:gd name="T126" fmla="+- 0 7715 4297"/>
              <a:gd name="T127" fmla="*/ 7715 h 3509"/>
              <a:gd name="T128" fmla="+- 0 5949 4468"/>
              <a:gd name="T129" fmla="*/ T128 w 1506"/>
              <a:gd name="T130" fmla="+- 0 7715 4297"/>
              <a:gd name="T131" fmla="*/ 7715 h 3509"/>
              <a:gd name="T132" fmla="+- 0 5949 4468"/>
              <a:gd name="T133" fmla="*/ T132 w 1506"/>
              <a:gd name="T134" fmla="+- 0 7733 4297"/>
              <a:gd name="T135" fmla="*/ 7733 h 3509"/>
              <a:gd name="T136" fmla="+- 0 5954 4468"/>
              <a:gd name="T137" fmla="*/ T136 w 1506"/>
              <a:gd name="T138" fmla="+- 0 7733 4297"/>
              <a:gd name="T139" fmla="*/ 7733 h 3509"/>
              <a:gd name="T140" fmla="+- 0 5954 4468"/>
              <a:gd name="T141" fmla="*/ T140 w 1506"/>
              <a:gd name="T142" fmla="+- 0 7715 4297"/>
              <a:gd name="T143" fmla="*/ 7715 h 3509"/>
              <a:gd name="T144" fmla="+- 0 4488 4468"/>
              <a:gd name="T145" fmla="*/ T144 w 1506"/>
              <a:gd name="T146" fmla="+- 0 7714 4297"/>
              <a:gd name="T147" fmla="*/ 7714 h 3509"/>
              <a:gd name="T148" fmla="+- 0 4478 4468"/>
              <a:gd name="T149" fmla="*/ T148 w 1506"/>
              <a:gd name="T150" fmla="+- 0 7714 4297"/>
              <a:gd name="T151" fmla="*/ 7714 h 3509"/>
              <a:gd name="T152" fmla="+- 0 4488 4468"/>
              <a:gd name="T153" fmla="*/ T152 w 1506"/>
              <a:gd name="T154" fmla="+- 0 7724 4297"/>
              <a:gd name="T155" fmla="*/ 7724 h 3509"/>
              <a:gd name="T156" fmla="+- 0 4488 4468"/>
              <a:gd name="T157" fmla="*/ T156 w 1506"/>
              <a:gd name="T158" fmla="+- 0 7714 4297"/>
              <a:gd name="T159" fmla="*/ 7714 h 3509"/>
              <a:gd name="T160" fmla="+- 0 5917 4468"/>
              <a:gd name="T161" fmla="*/ T160 w 1506"/>
              <a:gd name="T162" fmla="+- 0 7714 4297"/>
              <a:gd name="T163" fmla="*/ 7714 h 3509"/>
              <a:gd name="T164" fmla="+- 0 4488 4468"/>
              <a:gd name="T165" fmla="*/ T164 w 1506"/>
              <a:gd name="T166" fmla="+- 0 7714 4297"/>
              <a:gd name="T167" fmla="*/ 7714 h 3509"/>
              <a:gd name="T168" fmla="+- 0 4488 4468"/>
              <a:gd name="T169" fmla="*/ T168 w 1506"/>
              <a:gd name="T170" fmla="+- 0 7724 4297"/>
              <a:gd name="T171" fmla="*/ 7724 h 3509"/>
              <a:gd name="T172" fmla="+- 0 5934 4468"/>
              <a:gd name="T173" fmla="*/ T172 w 1506"/>
              <a:gd name="T174" fmla="+- 0 7724 4297"/>
              <a:gd name="T175" fmla="*/ 7724 h 3509"/>
              <a:gd name="T176" fmla="+- 0 5917 4468"/>
              <a:gd name="T177" fmla="*/ T176 w 1506"/>
              <a:gd name="T178" fmla="+- 0 7714 4297"/>
              <a:gd name="T179" fmla="*/ 7714 h 3509"/>
              <a:gd name="T180" fmla="+- 0 5834 4468"/>
              <a:gd name="T181" fmla="*/ T180 w 1506"/>
              <a:gd name="T182" fmla="+- 0 7643 4297"/>
              <a:gd name="T183" fmla="*/ 7643 h 3509"/>
              <a:gd name="T184" fmla="+- 0 5828 4468"/>
              <a:gd name="T185" fmla="*/ T184 w 1506"/>
              <a:gd name="T186" fmla="+- 0 7644 4297"/>
              <a:gd name="T187" fmla="*/ 7644 h 3509"/>
              <a:gd name="T188" fmla="+- 0 5825 4468"/>
              <a:gd name="T189" fmla="*/ T188 w 1506"/>
              <a:gd name="T190" fmla="+- 0 7649 4297"/>
              <a:gd name="T191" fmla="*/ 7649 h 3509"/>
              <a:gd name="T192" fmla="+- 0 5823 4468"/>
              <a:gd name="T193" fmla="*/ T192 w 1506"/>
              <a:gd name="T194" fmla="+- 0 7654 4297"/>
              <a:gd name="T195" fmla="*/ 7654 h 3509"/>
              <a:gd name="T196" fmla="+- 0 5824 4468"/>
              <a:gd name="T197" fmla="*/ T196 w 1506"/>
              <a:gd name="T198" fmla="+- 0 7660 4297"/>
              <a:gd name="T199" fmla="*/ 7660 h 3509"/>
              <a:gd name="T200" fmla="+- 0 5934 4468"/>
              <a:gd name="T201" fmla="*/ T200 w 1506"/>
              <a:gd name="T202" fmla="+- 0 7724 4297"/>
              <a:gd name="T203" fmla="*/ 7724 h 3509"/>
              <a:gd name="T204" fmla="+- 0 5949 4468"/>
              <a:gd name="T205" fmla="*/ T204 w 1506"/>
              <a:gd name="T206" fmla="+- 0 7715 4297"/>
              <a:gd name="T207" fmla="*/ 7715 h 3509"/>
              <a:gd name="T208" fmla="+- 0 5954 4468"/>
              <a:gd name="T209" fmla="*/ T208 w 1506"/>
              <a:gd name="T210" fmla="+- 0 7715 4297"/>
              <a:gd name="T211" fmla="*/ 7715 h 3509"/>
              <a:gd name="T212" fmla="+- 0 5954 4468"/>
              <a:gd name="T213" fmla="*/ T212 w 1506"/>
              <a:gd name="T214" fmla="+- 0 7714 4297"/>
              <a:gd name="T215" fmla="*/ 7714 h 3509"/>
              <a:gd name="T216" fmla="+- 0 5957 4468"/>
              <a:gd name="T217" fmla="*/ T216 w 1506"/>
              <a:gd name="T218" fmla="+- 0 7714 4297"/>
              <a:gd name="T219" fmla="*/ 7714 h 3509"/>
              <a:gd name="T220" fmla="+- 0 5834 4468"/>
              <a:gd name="T221" fmla="*/ T220 w 1506"/>
              <a:gd name="T222" fmla="+- 0 7643 4297"/>
              <a:gd name="T223" fmla="*/ 7643 h 350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</a:cxnLst>
            <a:rect l="0" t="0" r="r" b="b"/>
            <a:pathLst>
              <a:path w="1506" h="3509">
                <a:moveTo>
                  <a:pt x="1466" y="3427"/>
                </a:moveTo>
                <a:lnTo>
                  <a:pt x="1361" y="3488"/>
                </a:lnTo>
                <a:lnTo>
                  <a:pt x="1356" y="3491"/>
                </a:lnTo>
                <a:lnTo>
                  <a:pt x="1355" y="3497"/>
                </a:lnTo>
                <a:lnTo>
                  <a:pt x="1360" y="3507"/>
                </a:lnTo>
                <a:lnTo>
                  <a:pt x="1366" y="3508"/>
                </a:lnTo>
                <a:lnTo>
                  <a:pt x="1489" y="3437"/>
                </a:lnTo>
                <a:lnTo>
                  <a:pt x="1486" y="3437"/>
                </a:lnTo>
                <a:lnTo>
                  <a:pt x="1486" y="3436"/>
                </a:lnTo>
                <a:lnTo>
                  <a:pt x="1481" y="3436"/>
                </a:lnTo>
                <a:lnTo>
                  <a:pt x="1466" y="3427"/>
                </a:lnTo>
                <a:close/>
                <a:moveTo>
                  <a:pt x="20" y="0"/>
                </a:moveTo>
                <a:lnTo>
                  <a:pt x="0" y="0"/>
                </a:lnTo>
                <a:lnTo>
                  <a:pt x="0" y="3432"/>
                </a:lnTo>
                <a:lnTo>
                  <a:pt x="4" y="3437"/>
                </a:lnTo>
                <a:lnTo>
                  <a:pt x="1449" y="3437"/>
                </a:lnTo>
                <a:lnTo>
                  <a:pt x="1466" y="3427"/>
                </a:lnTo>
                <a:lnTo>
                  <a:pt x="20" y="3427"/>
                </a:lnTo>
                <a:lnTo>
                  <a:pt x="10" y="3417"/>
                </a:lnTo>
                <a:lnTo>
                  <a:pt x="20" y="3417"/>
                </a:lnTo>
                <a:lnTo>
                  <a:pt x="20" y="0"/>
                </a:lnTo>
                <a:close/>
                <a:moveTo>
                  <a:pt x="1489" y="3417"/>
                </a:moveTo>
                <a:lnTo>
                  <a:pt x="1486" y="3417"/>
                </a:lnTo>
                <a:lnTo>
                  <a:pt x="1486" y="3437"/>
                </a:lnTo>
                <a:lnTo>
                  <a:pt x="1489" y="3437"/>
                </a:lnTo>
                <a:lnTo>
                  <a:pt x="1506" y="3427"/>
                </a:lnTo>
                <a:lnTo>
                  <a:pt x="1489" y="3417"/>
                </a:lnTo>
                <a:close/>
                <a:moveTo>
                  <a:pt x="1481" y="3418"/>
                </a:moveTo>
                <a:lnTo>
                  <a:pt x="1466" y="3427"/>
                </a:lnTo>
                <a:lnTo>
                  <a:pt x="1481" y="3436"/>
                </a:lnTo>
                <a:lnTo>
                  <a:pt x="1481" y="3418"/>
                </a:lnTo>
                <a:close/>
                <a:moveTo>
                  <a:pt x="1486" y="3418"/>
                </a:moveTo>
                <a:lnTo>
                  <a:pt x="1481" y="3418"/>
                </a:lnTo>
                <a:lnTo>
                  <a:pt x="1481" y="3436"/>
                </a:lnTo>
                <a:lnTo>
                  <a:pt x="1486" y="3436"/>
                </a:lnTo>
                <a:lnTo>
                  <a:pt x="1486" y="3418"/>
                </a:lnTo>
                <a:close/>
                <a:moveTo>
                  <a:pt x="20" y="3417"/>
                </a:moveTo>
                <a:lnTo>
                  <a:pt x="10" y="3417"/>
                </a:lnTo>
                <a:lnTo>
                  <a:pt x="20" y="3427"/>
                </a:lnTo>
                <a:lnTo>
                  <a:pt x="20" y="3417"/>
                </a:lnTo>
                <a:close/>
                <a:moveTo>
                  <a:pt x="1449" y="3417"/>
                </a:moveTo>
                <a:lnTo>
                  <a:pt x="20" y="3417"/>
                </a:lnTo>
                <a:lnTo>
                  <a:pt x="20" y="3427"/>
                </a:lnTo>
                <a:lnTo>
                  <a:pt x="1466" y="3427"/>
                </a:lnTo>
                <a:lnTo>
                  <a:pt x="1449" y="3417"/>
                </a:lnTo>
                <a:close/>
                <a:moveTo>
                  <a:pt x="1366" y="3346"/>
                </a:moveTo>
                <a:lnTo>
                  <a:pt x="1360" y="3347"/>
                </a:lnTo>
                <a:lnTo>
                  <a:pt x="1357" y="3352"/>
                </a:lnTo>
                <a:lnTo>
                  <a:pt x="1355" y="3357"/>
                </a:lnTo>
                <a:lnTo>
                  <a:pt x="1356" y="3363"/>
                </a:lnTo>
                <a:lnTo>
                  <a:pt x="1466" y="3427"/>
                </a:lnTo>
                <a:lnTo>
                  <a:pt x="1481" y="3418"/>
                </a:lnTo>
                <a:lnTo>
                  <a:pt x="1486" y="3418"/>
                </a:lnTo>
                <a:lnTo>
                  <a:pt x="1486" y="3417"/>
                </a:lnTo>
                <a:lnTo>
                  <a:pt x="1489" y="3417"/>
                </a:lnTo>
                <a:lnTo>
                  <a:pt x="1366" y="334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CO"/>
          </a:p>
        </p:txBody>
      </p:sp>
      <p:sp>
        <p:nvSpPr>
          <p:cNvPr id="19" name="Freeform 60">
            <a:extLst>
              <a:ext uri="{FF2B5EF4-FFF2-40B4-BE49-F238E27FC236}">
                <a16:creationId xmlns:a16="http://schemas.microsoft.com/office/drawing/2014/main" id="{1295721A-5A07-2264-EE4D-A550CE7E7281}"/>
              </a:ext>
            </a:extLst>
          </p:cNvPr>
          <p:cNvSpPr>
            <a:spLocks/>
          </p:cNvSpPr>
          <p:nvPr/>
        </p:nvSpPr>
        <p:spPr bwMode="auto">
          <a:xfrm>
            <a:off x="3636234" y="5063670"/>
            <a:ext cx="1346200" cy="250190"/>
          </a:xfrm>
          <a:custGeom>
            <a:avLst/>
            <a:gdLst>
              <a:gd name="T0" fmla="+- 0 5973 5973"/>
              <a:gd name="T1" fmla="*/ T0 w 2120"/>
              <a:gd name="T2" fmla="+- 0 7724 7527"/>
              <a:gd name="T3" fmla="*/ 7724 h 394"/>
              <a:gd name="T4" fmla="+- 0 6027 5973"/>
              <a:gd name="T5" fmla="*/ T4 w 2120"/>
              <a:gd name="T6" fmla="+- 0 7662 7527"/>
              <a:gd name="T7" fmla="*/ 7662 h 394"/>
              <a:gd name="T8" fmla="+- 0 6118 5973"/>
              <a:gd name="T9" fmla="*/ T8 w 2120"/>
              <a:gd name="T10" fmla="+- 0 7625 7527"/>
              <a:gd name="T11" fmla="*/ 7625 h 394"/>
              <a:gd name="T12" fmla="+- 0 6177 5973"/>
              <a:gd name="T13" fmla="*/ T12 w 2120"/>
              <a:gd name="T14" fmla="+- 0 7608 7527"/>
              <a:gd name="T15" fmla="*/ 7608 h 394"/>
              <a:gd name="T16" fmla="+- 0 6246 5973"/>
              <a:gd name="T17" fmla="*/ T16 w 2120"/>
              <a:gd name="T18" fmla="+- 0 7592 7527"/>
              <a:gd name="T19" fmla="*/ 7592 h 394"/>
              <a:gd name="T20" fmla="+- 0 6323 5973"/>
              <a:gd name="T21" fmla="*/ T20 w 2120"/>
              <a:gd name="T22" fmla="+- 0 7578 7527"/>
              <a:gd name="T23" fmla="*/ 7578 h 394"/>
              <a:gd name="T24" fmla="+- 0 6407 5973"/>
              <a:gd name="T25" fmla="*/ T24 w 2120"/>
              <a:gd name="T26" fmla="+- 0 7565 7527"/>
              <a:gd name="T27" fmla="*/ 7565 h 394"/>
              <a:gd name="T28" fmla="+- 0 6498 5973"/>
              <a:gd name="T29" fmla="*/ T28 w 2120"/>
              <a:gd name="T30" fmla="+- 0 7554 7527"/>
              <a:gd name="T31" fmla="*/ 7554 h 394"/>
              <a:gd name="T32" fmla="+- 0 6595 5973"/>
              <a:gd name="T33" fmla="*/ T32 w 2120"/>
              <a:gd name="T34" fmla="+- 0 7545 7527"/>
              <a:gd name="T35" fmla="*/ 7545 h 394"/>
              <a:gd name="T36" fmla="+- 0 6698 5973"/>
              <a:gd name="T37" fmla="*/ T36 w 2120"/>
              <a:gd name="T38" fmla="+- 0 7537 7527"/>
              <a:gd name="T39" fmla="*/ 7537 h 394"/>
              <a:gd name="T40" fmla="+- 0 6805 5973"/>
              <a:gd name="T41" fmla="*/ T40 w 2120"/>
              <a:gd name="T42" fmla="+- 0 7532 7527"/>
              <a:gd name="T43" fmla="*/ 7532 h 394"/>
              <a:gd name="T44" fmla="+- 0 6917 5973"/>
              <a:gd name="T45" fmla="*/ T44 w 2120"/>
              <a:gd name="T46" fmla="+- 0 7528 7527"/>
              <a:gd name="T47" fmla="*/ 7528 h 394"/>
              <a:gd name="T48" fmla="+- 0 7033 5973"/>
              <a:gd name="T49" fmla="*/ T48 w 2120"/>
              <a:gd name="T50" fmla="+- 0 7527 7527"/>
              <a:gd name="T51" fmla="*/ 7527 h 394"/>
              <a:gd name="T52" fmla="+- 0 7148 5973"/>
              <a:gd name="T53" fmla="*/ T52 w 2120"/>
              <a:gd name="T54" fmla="+- 0 7528 7527"/>
              <a:gd name="T55" fmla="*/ 7528 h 394"/>
              <a:gd name="T56" fmla="+- 0 7260 5973"/>
              <a:gd name="T57" fmla="*/ T56 w 2120"/>
              <a:gd name="T58" fmla="+- 0 7532 7527"/>
              <a:gd name="T59" fmla="*/ 7532 h 394"/>
              <a:gd name="T60" fmla="+- 0 7368 5973"/>
              <a:gd name="T61" fmla="*/ T60 w 2120"/>
              <a:gd name="T62" fmla="+- 0 7537 7527"/>
              <a:gd name="T63" fmla="*/ 7537 h 394"/>
              <a:gd name="T64" fmla="+- 0 7470 5973"/>
              <a:gd name="T65" fmla="*/ T64 w 2120"/>
              <a:gd name="T66" fmla="+- 0 7545 7527"/>
              <a:gd name="T67" fmla="*/ 7545 h 394"/>
              <a:gd name="T68" fmla="+- 0 7567 5973"/>
              <a:gd name="T69" fmla="*/ T68 w 2120"/>
              <a:gd name="T70" fmla="+- 0 7554 7527"/>
              <a:gd name="T71" fmla="*/ 7554 h 394"/>
              <a:gd name="T72" fmla="+- 0 7658 5973"/>
              <a:gd name="T73" fmla="*/ T72 w 2120"/>
              <a:gd name="T74" fmla="+- 0 7565 7527"/>
              <a:gd name="T75" fmla="*/ 7565 h 394"/>
              <a:gd name="T76" fmla="+- 0 7743 5973"/>
              <a:gd name="T77" fmla="*/ T76 w 2120"/>
              <a:gd name="T78" fmla="+- 0 7578 7527"/>
              <a:gd name="T79" fmla="*/ 7578 h 394"/>
              <a:gd name="T80" fmla="+- 0 7819 5973"/>
              <a:gd name="T81" fmla="*/ T80 w 2120"/>
              <a:gd name="T82" fmla="+- 0 7592 7527"/>
              <a:gd name="T83" fmla="*/ 7592 h 394"/>
              <a:gd name="T84" fmla="+- 0 7888 5973"/>
              <a:gd name="T85" fmla="*/ T84 w 2120"/>
              <a:gd name="T86" fmla="+- 0 7608 7527"/>
              <a:gd name="T87" fmla="*/ 7608 h 394"/>
              <a:gd name="T88" fmla="+- 0 7948 5973"/>
              <a:gd name="T89" fmla="*/ T88 w 2120"/>
              <a:gd name="T90" fmla="+- 0 7625 7527"/>
              <a:gd name="T91" fmla="*/ 7625 h 394"/>
              <a:gd name="T92" fmla="+- 0 8038 5973"/>
              <a:gd name="T93" fmla="*/ T92 w 2120"/>
              <a:gd name="T94" fmla="+- 0 7662 7527"/>
              <a:gd name="T95" fmla="*/ 7662 h 394"/>
              <a:gd name="T96" fmla="+- 0 8086 5973"/>
              <a:gd name="T97" fmla="*/ T96 w 2120"/>
              <a:gd name="T98" fmla="+- 0 7702 7527"/>
              <a:gd name="T99" fmla="*/ 7702 h 394"/>
              <a:gd name="T100" fmla="+- 0 8092 5973"/>
              <a:gd name="T101" fmla="*/ T100 w 2120"/>
              <a:gd name="T102" fmla="+- 0 7724 7527"/>
              <a:gd name="T103" fmla="*/ 7724 h 394"/>
              <a:gd name="T104" fmla="+- 0 8086 5973"/>
              <a:gd name="T105" fmla="*/ T104 w 2120"/>
              <a:gd name="T106" fmla="+- 0 7745 7527"/>
              <a:gd name="T107" fmla="*/ 7745 h 394"/>
              <a:gd name="T108" fmla="+- 0 8038 5973"/>
              <a:gd name="T109" fmla="*/ T108 w 2120"/>
              <a:gd name="T110" fmla="+- 0 7786 7527"/>
              <a:gd name="T111" fmla="*/ 7786 h 394"/>
              <a:gd name="T112" fmla="+- 0 7948 5973"/>
              <a:gd name="T113" fmla="*/ T112 w 2120"/>
              <a:gd name="T114" fmla="+- 0 7823 7527"/>
              <a:gd name="T115" fmla="*/ 7823 h 394"/>
              <a:gd name="T116" fmla="+- 0 7888 5973"/>
              <a:gd name="T117" fmla="*/ T116 w 2120"/>
              <a:gd name="T118" fmla="+- 0 7840 7527"/>
              <a:gd name="T119" fmla="*/ 7840 h 394"/>
              <a:gd name="T120" fmla="+- 0 7819 5973"/>
              <a:gd name="T121" fmla="*/ T120 w 2120"/>
              <a:gd name="T122" fmla="+- 0 7856 7527"/>
              <a:gd name="T123" fmla="*/ 7856 h 394"/>
              <a:gd name="T124" fmla="+- 0 7743 5973"/>
              <a:gd name="T125" fmla="*/ T124 w 2120"/>
              <a:gd name="T126" fmla="+- 0 7870 7527"/>
              <a:gd name="T127" fmla="*/ 7870 h 394"/>
              <a:gd name="T128" fmla="+- 0 7658 5973"/>
              <a:gd name="T129" fmla="*/ T128 w 2120"/>
              <a:gd name="T130" fmla="+- 0 7883 7527"/>
              <a:gd name="T131" fmla="*/ 7883 h 394"/>
              <a:gd name="T132" fmla="+- 0 7567 5973"/>
              <a:gd name="T133" fmla="*/ T132 w 2120"/>
              <a:gd name="T134" fmla="+- 0 7894 7527"/>
              <a:gd name="T135" fmla="*/ 7894 h 394"/>
              <a:gd name="T136" fmla="+- 0 7470 5973"/>
              <a:gd name="T137" fmla="*/ T136 w 2120"/>
              <a:gd name="T138" fmla="+- 0 7903 7527"/>
              <a:gd name="T139" fmla="*/ 7903 h 394"/>
              <a:gd name="T140" fmla="+- 0 7368 5973"/>
              <a:gd name="T141" fmla="*/ T140 w 2120"/>
              <a:gd name="T142" fmla="+- 0 7911 7527"/>
              <a:gd name="T143" fmla="*/ 7911 h 394"/>
              <a:gd name="T144" fmla="+- 0 7260 5973"/>
              <a:gd name="T145" fmla="*/ T144 w 2120"/>
              <a:gd name="T146" fmla="+- 0 7916 7527"/>
              <a:gd name="T147" fmla="*/ 7916 h 394"/>
              <a:gd name="T148" fmla="+- 0 7148 5973"/>
              <a:gd name="T149" fmla="*/ T148 w 2120"/>
              <a:gd name="T150" fmla="+- 0 7919 7527"/>
              <a:gd name="T151" fmla="*/ 7919 h 394"/>
              <a:gd name="T152" fmla="+- 0 7033 5973"/>
              <a:gd name="T153" fmla="*/ T152 w 2120"/>
              <a:gd name="T154" fmla="+- 0 7921 7527"/>
              <a:gd name="T155" fmla="*/ 7921 h 394"/>
              <a:gd name="T156" fmla="+- 0 6917 5973"/>
              <a:gd name="T157" fmla="*/ T156 w 2120"/>
              <a:gd name="T158" fmla="+- 0 7919 7527"/>
              <a:gd name="T159" fmla="*/ 7919 h 394"/>
              <a:gd name="T160" fmla="+- 0 6805 5973"/>
              <a:gd name="T161" fmla="*/ T160 w 2120"/>
              <a:gd name="T162" fmla="+- 0 7916 7527"/>
              <a:gd name="T163" fmla="*/ 7916 h 394"/>
              <a:gd name="T164" fmla="+- 0 6698 5973"/>
              <a:gd name="T165" fmla="*/ T164 w 2120"/>
              <a:gd name="T166" fmla="+- 0 7911 7527"/>
              <a:gd name="T167" fmla="*/ 7911 h 394"/>
              <a:gd name="T168" fmla="+- 0 6595 5973"/>
              <a:gd name="T169" fmla="*/ T168 w 2120"/>
              <a:gd name="T170" fmla="+- 0 7903 7527"/>
              <a:gd name="T171" fmla="*/ 7903 h 394"/>
              <a:gd name="T172" fmla="+- 0 6498 5973"/>
              <a:gd name="T173" fmla="*/ T172 w 2120"/>
              <a:gd name="T174" fmla="+- 0 7894 7527"/>
              <a:gd name="T175" fmla="*/ 7894 h 394"/>
              <a:gd name="T176" fmla="+- 0 6407 5973"/>
              <a:gd name="T177" fmla="*/ T176 w 2120"/>
              <a:gd name="T178" fmla="+- 0 7883 7527"/>
              <a:gd name="T179" fmla="*/ 7883 h 394"/>
              <a:gd name="T180" fmla="+- 0 6323 5973"/>
              <a:gd name="T181" fmla="*/ T180 w 2120"/>
              <a:gd name="T182" fmla="+- 0 7870 7527"/>
              <a:gd name="T183" fmla="*/ 7870 h 394"/>
              <a:gd name="T184" fmla="+- 0 6246 5973"/>
              <a:gd name="T185" fmla="*/ T184 w 2120"/>
              <a:gd name="T186" fmla="+- 0 7856 7527"/>
              <a:gd name="T187" fmla="*/ 7856 h 394"/>
              <a:gd name="T188" fmla="+- 0 6177 5973"/>
              <a:gd name="T189" fmla="*/ T188 w 2120"/>
              <a:gd name="T190" fmla="+- 0 7840 7527"/>
              <a:gd name="T191" fmla="*/ 7840 h 394"/>
              <a:gd name="T192" fmla="+- 0 6118 5973"/>
              <a:gd name="T193" fmla="*/ T192 w 2120"/>
              <a:gd name="T194" fmla="+- 0 7823 7527"/>
              <a:gd name="T195" fmla="*/ 7823 h 394"/>
              <a:gd name="T196" fmla="+- 0 6027 5973"/>
              <a:gd name="T197" fmla="*/ T196 w 2120"/>
              <a:gd name="T198" fmla="+- 0 7786 7527"/>
              <a:gd name="T199" fmla="*/ 7786 h 394"/>
              <a:gd name="T200" fmla="+- 0 5979 5973"/>
              <a:gd name="T201" fmla="*/ T200 w 2120"/>
              <a:gd name="T202" fmla="+- 0 7745 7527"/>
              <a:gd name="T203" fmla="*/ 7745 h 394"/>
              <a:gd name="T204" fmla="+- 0 5973 5973"/>
              <a:gd name="T205" fmla="*/ T204 w 2120"/>
              <a:gd name="T206" fmla="+- 0 7724 7527"/>
              <a:gd name="T207" fmla="*/ 7724 h 39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</a:cxnLst>
            <a:rect l="0" t="0" r="r" b="b"/>
            <a:pathLst>
              <a:path w="2120" h="394">
                <a:moveTo>
                  <a:pt x="0" y="197"/>
                </a:moveTo>
                <a:lnTo>
                  <a:pt x="54" y="135"/>
                </a:lnTo>
                <a:lnTo>
                  <a:pt x="145" y="98"/>
                </a:lnTo>
                <a:lnTo>
                  <a:pt x="204" y="81"/>
                </a:lnTo>
                <a:lnTo>
                  <a:pt x="273" y="65"/>
                </a:lnTo>
                <a:lnTo>
                  <a:pt x="350" y="51"/>
                </a:lnTo>
                <a:lnTo>
                  <a:pt x="434" y="38"/>
                </a:lnTo>
                <a:lnTo>
                  <a:pt x="525" y="27"/>
                </a:lnTo>
                <a:lnTo>
                  <a:pt x="622" y="18"/>
                </a:lnTo>
                <a:lnTo>
                  <a:pt x="725" y="10"/>
                </a:lnTo>
                <a:lnTo>
                  <a:pt x="832" y="5"/>
                </a:lnTo>
                <a:lnTo>
                  <a:pt x="944" y="1"/>
                </a:lnTo>
                <a:lnTo>
                  <a:pt x="1060" y="0"/>
                </a:lnTo>
                <a:lnTo>
                  <a:pt x="1175" y="1"/>
                </a:lnTo>
                <a:lnTo>
                  <a:pt x="1287" y="5"/>
                </a:lnTo>
                <a:lnTo>
                  <a:pt x="1395" y="10"/>
                </a:lnTo>
                <a:lnTo>
                  <a:pt x="1497" y="18"/>
                </a:lnTo>
                <a:lnTo>
                  <a:pt x="1594" y="27"/>
                </a:lnTo>
                <a:lnTo>
                  <a:pt x="1685" y="38"/>
                </a:lnTo>
                <a:lnTo>
                  <a:pt x="1770" y="51"/>
                </a:lnTo>
                <a:lnTo>
                  <a:pt x="1846" y="65"/>
                </a:lnTo>
                <a:lnTo>
                  <a:pt x="1915" y="81"/>
                </a:lnTo>
                <a:lnTo>
                  <a:pt x="1975" y="98"/>
                </a:lnTo>
                <a:lnTo>
                  <a:pt x="2065" y="135"/>
                </a:lnTo>
                <a:lnTo>
                  <a:pt x="2113" y="175"/>
                </a:lnTo>
                <a:lnTo>
                  <a:pt x="2119" y="197"/>
                </a:lnTo>
                <a:lnTo>
                  <a:pt x="2113" y="218"/>
                </a:lnTo>
                <a:lnTo>
                  <a:pt x="2065" y="259"/>
                </a:lnTo>
                <a:lnTo>
                  <a:pt x="1975" y="296"/>
                </a:lnTo>
                <a:lnTo>
                  <a:pt x="1915" y="313"/>
                </a:lnTo>
                <a:lnTo>
                  <a:pt x="1846" y="329"/>
                </a:lnTo>
                <a:lnTo>
                  <a:pt x="1770" y="343"/>
                </a:lnTo>
                <a:lnTo>
                  <a:pt x="1685" y="356"/>
                </a:lnTo>
                <a:lnTo>
                  <a:pt x="1594" y="367"/>
                </a:lnTo>
                <a:lnTo>
                  <a:pt x="1497" y="376"/>
                </a:lnTo>
                <a:lnTo>
                  <a:pt x="1395" y="384"/>
                </a:lnTo>
                <a:lnTo>
                  <a:pt x="1287" y="389"/>
                </a:lnTo>
                <a:lnTo>
                  <a:pt x="1175" y="392"/>
                </a:lnTo>
                <a:lnTo>
                  <a:pt x="1060" y="394"/>
                </a:lnTo>
                <a:lnTo>
                  <a:pt x="944" y="392"/>
                </a:lnTo>
                <a:lnTo>
                  <a:pt x="832" y="389"/>
                </a:lnTo>
                <a:lnTo>
                  <a:pt x="725" y="384"/>
                </a:lnTo>
                <a:lnTo>
                  <a:pt x="622" y="376"/>
                </a:lnTo>
                <a:lnTo>
                  <a:pt x="525" y="367"/>
                </a:lnTo>
                <a:lnTo>
                  <a:pt x="434" y="356"/>
                </a:lnTo>
                <a:lnTo>
                  <a:pt x="350" y="343"/>
                </a:lnTo>
                <a:lnTo>
                  <a:pt x="273" y="329"/>
                </a:lnTo>
                <a:lnTo>
                  <a:pt x="204" y="313"/>
                </a:lnTo>
                <a:lnTo>
                  <a:pt x="145" y="296"/>
                </a:lnTo>
                <a:lnTo>
                  <a:pt x="54" y="259"/>
                </a:lnTo>
                <a:lnTo>
                  <a:pt x="6" y="218"/>
                </a:lnTo>
                <a:lnTo>
                  <a:pt x="0" y="197"/>
                </a:lnTo>
                <a:close/>
              </a:path>
            </a:pathLst>
          </a:custGeom>
          <a:noFill/>
          <a:ln w="12954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8771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33A594-6983-744C-A3ED-F072E7BAC856}"/>
              </a:ext>
            </a:extLst>
          </p:cNvPr>
          <p:cNvSpPr txBox="1"/>
          <p:nvPr/>
        </p:nvSpPr>
        <p:spPr>
          <a:xfrm>
            <a:off x="11125200" y="7204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O"/>
          </a:p>
        </p:txBody>
      </p:sp>
      <p:pic>
        <p:nvPicPr>
          <p:cNvPr id="17" name="Picture 16" descr="Forma, Cuadrado&#10;&#10;Descripción generada automáticamente">
            <a:extLst>
              <a:ext uri="{FF2B5EF4-FFF2-40B4-BE49-F238E27FC236}">
                <a16:creationId xmlns:a16="http://schemas.microsoft.com/office/drawing/2014/main" id="{6C39596D-D195-9E4F-B0C2-E8D4B1D580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217565" y="4853498"/>
            <a:ext cx="1486124" cy="1486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0D0ECC-F002-A44C-A5FB-24FCE3CE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040" y="483994"/>
            <a:ext cx="2340000" cy="620100"/>
          </a:xfrm>
          <a:prstGeom prst="rect">
            <a:avLst/>
          </a:prstGeom>
        </p:spPr>
      </p:pic>
      <p:pic>
        <p:nvPicPr>
          <p:cNvPr id="16" name="Graphic 10">
            <a:extLst>
              <a:ext uri="{FF2B5EF4-FFF2-40B4-BE49-F238E27FC236}">
                <a16:creationId xmlns:a16="http://schemas.microsoft.com/office/drawing/2014/main" id="{CDE7D81E-A4B7-4FEA-9B84-9C2C7E526D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3710" y="602124"/>
            <a:ext cx="531668" cy="5316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98E6026-1E66-2773-463E-AD154F0B2A99}"/>
              </a:ext>
            </a:extLst>
          </p:cNvPr>
          <p:cNvSpPr txBox="1"/>
          <p:nvPr/>
        </p:nvSpPr>
        <p:spPr>
          <a:xfrm>
            <a:off x="983411" y="602124"/>
            <a:ext cx="7403224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FFFFFF"/>
                </a:solidFill>
                <a:latin typeface="Arial MT"/>
              </a:rPr>
              <a:t>INSTALACION DE CIFRADO Y FIRMADO ADRES</a:t>
            </a:r>
            <a:endParaRPr lang="es-CO" sz="2000" dirty="0"/>
          </a:p>
        </p:txBody>
      </p:sp>
      <p:sp>
        <p:nvSpPr>
          <p:cNvPr id="18" name="Cuadro de texto 2">
            <a:extLst>
              <a:ext uri="{FF2B5EF4-FFF2-40B4-BE49-F238E27FC236}">
                <a16:creationId xmlns:a16="http://schemas.microsoft.com/office/drawing/2014/main" id="{97237238-3388-0908-4367-C5798E524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11" y="1228684"/>
            <a:ext cx="8859329" cy="7898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lvl="0" indent="-342900" algn="just">
              <a:buClr>
                <a:srgbClr val="2E569E"/>
              </a:buClr>
              <a:buSzPts val="1800"/>
              <a:buFont typeface="Arial MT"/>
              <a:buChar char="•"/>
            </a:pPr>
            <a:r>
              <a:rPr lang="es-ES" dirty="0">
                <a:latin typeface="Arial MT"/>
                <a:ea typeface="Arial MT"/>
                <a:cs typeface="Arial MT"/>
              </a:rPr>
              <a:t>El asistente de instalación aparecerá informado que le guiará durante todo el proceso </a:t>
            </a:r>
            <a:endParaRPr lang="es-CO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0" name="Picture 65">
            <a:extLst>
              <a:ext uri="{FF2B5EF4-FFF2-40B4-BE49-F238E27FC236}">
                <a16:creationId xmlns:a16="http://schemas.microsoft.com/office/drawing/2014/main" id="{2DC2B39A-13C4-9A47-60AE-9FAB96624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80" y="2001330"/>
            <a:ext cx="2726690" cy="21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6">
            <a:extLst>
              <a:ext uri="{FF2B5EF4-FFF2-40B4-BE49-F238E27FC236}">
                <a16:creationId xmlns:a16="http://schemas.microsoft.com/office/drawing/2014/main" id="{77E8A28D-B3A2-387D-6F46-6E0BCF704A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33" y="2473910"/>
            <a:ext cx="2931160" cy="21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grama de flujo: conector 1">
            <a:extLst>
              <a:ext uri="{FF2B5EF4-FFF2-40B4-BE49-F238E27FC236}">
                <a16:creationId xmlns:a16="http://schemas.microsoft.com/office/drawing/2014/main" id="{93A06267-3251-9907-6A23-4A8EEB406EAD}"/>
              </a:ext>
            </a:extLst>
          </p:cNvPr>
          <p:cNvSpPr/>
          <p:nvPr/>
        </p:nvSpPr>
        <p:spPr>
          <a:xfrm>
            <a:off x="3409901" y="4333837"/>
            <a:ext cx="603849" cy="281293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2" name="Picture 67">
            <a:extLst>
              <a:ext uri="{FF2B5EF4-FFF2-40B4-BE49-F238E27FC236}">
                <a16:creationId xmlns:a16="http://schemas.microsoft.com/office/drawing/2014/main" id="{1232FF39-2253-8E63-64B3-D831F1AB41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14" y="2661471"/>
            <a:ext cx="2834640" cy="236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grama de flujo: conector 3">
            <a:extLst>
              <a:ext uri="{FF2B5EF4-FFF2-40B4-BE49-F238E27FC236}">
                <a16:creationId xmlns:a16="http://schemas.microsoft.com/office/drawing/2014/main" id="{1C3AA966-CF96-9F0D-B686-D58F2A5B9A21}"/>
              </a:ext>
            </a:extLst>
          </p:cNvPr>
          <p:cNvSpPr/>
          <p:nvPr/>
        </p:nvSpPr>
        <p:spPr>
          <a:xfrm>
            <a:off x="4240722" y="4345271"/>
            <a:ext cx="196920" cy="140647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63143D4F-6D8A-E034-A219-9094D4FAA602}"/>
              </a:ext>
            </a:extLst>
          </p:cNvPr>
          <p:cNvSpPr/>
          <p:nvPr/>
        </p:nvSpPr>
        <p:spPr>
          <a:xfrm>
            <a:off x="5888312" y="4698592"/>
            <a:ext cx="537713" cy="425869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" name="Picture 68">
            <a:extLst>
              <a:ext uri="{FF2B5EF4-FFF2-40B4-BE49-F238E27FC236}">
                <a16:creationId xmlns:a16="http://schemas.microsoft.com/office/drawing/2014/main" id="{CE5507D0-E6A8-ECFF-2984-907C11310F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917" y="3057972"/>
            <a:ext cx="2970530" cy="224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1">
            <a:extLst>
              <a:ext uri="{FF2B5EF4-FFF2-40B4-BE49-F238E27FC236}">
                <a16:creationId xmlns:a16="http://schemas.microsoft.com/office/drawing/2014/main" id="{3A590142-DE30-8102-97A2-AB59C17DAF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403" y="2894770"/>
            <a:ext cx="2834640" cy="210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id="{928885D0-239C-858D-47B0-DCC9CA190922}"/>
              </a:ext>
            </a:extLst>
          </p:cNvPr>
          <p:cNvSpPr/>
          <p:nvPr/>
        </p:nvSpPr>
        <p:spPr>
          <a:xfrm>
            <a:off x="8186390" y="4997848"/>
            <a:ext cx="632882" cy="314198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69525DB5-B2C7-AD50-CC6D-7846F5CB744F}"/>
              </a:ext>
            </a:extLst>
          </p:cNvPr>
          <p:cNvSpPr/>
          <p:nvPr/>
        </p:nvSpPr>
        <p:spPr>
          <a:xfrm>
            <a:off x="10199600" y="4727848"/>
            <a:ext cx="622880" cy="300903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5" name="Picture 73">
            <a:extLst>
              <a:ext uri="{FF2B5EF4-FFF2-40B4-BE49-F238E27FC236}">
                <a16:creationId xmlns:a16="http://schemas.microsoft.com/office/drawing/2014/main" id="{6DFB3E9D-589A-0079-6837-F4D5D2AB47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32" y="5360162"/>
            <a:ext cx="438404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 de texto 2">
            <a:extLst>
              <a:ext uri="{FF2B5EF4-FFF2-40B4-BE49-F238E27FC236}">
                <a16:creationId xmlns:a16="http://schemas.microsoft.com/office/drawing/2014/main" id="{237AEE72-5879-8825-D98E-F6800B133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36" y="5242413"/>
            <a:ext cx="5658488" cy="14098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buClr>
                <a:srgbClr val="2E569E"/>
              </a:buClr>
              <a:buSzPts val="1800"/>
            </a:pPr>
            <a:r>
              <a:rPr lang="es-ES" sz="1400" dirty="0">
                <a:latin typeface="Arial MT"/>
              </a:rPr>
              <a:t>El aplicativo para cifrado quedara guardado automáticamente en c:</a:t>
            </a:r>
            <a:r>
              <a:rPr lang="es-CO" sz="1400" dirty="0">
                <a:latin typeface="Arial MT"/>
              </a:rPr>
              <a:t>\Archivos de Programa (x86) \ ADRES \ Sistema de Cifrado y Firmado de Archivos \ ADRES</a:t>
            </a:r>
          </a:p>
          <a:p>
            <a:pPr lvl="0">
              <a:buClr>
                <a:srgbClr val="2E569E"/>
              </a:buClr>
              <a:buSzPts val="1800"/>
            </a:pPr>
            <a:endParaRPr lang="es-CO" sz="1400" dirty="0">
              <a:solidFill>
                <a:srgbClr val="2E569E"/>
              </a:solidFill>
              <a:latin typeface="Arial MT"/>
            </a:endParaRPr>
          </a:p>
          <a:p>
            <a:pPr lvl="0">
              <a:buClr>
                <a:srgbClr val="2E569E"/>
              </a:buClr>
              <a:buSzPts val="1800"/>
            </a:pPr>
            <a:r>
              <a:rPr lang="es-CO" sz="1400" dirty="0">
                <a:latin typeface="Arial MT"/>
              </a:rPr>
              <a:t>Se recomienda guardarlo en una carpeta en Documentos si presentan inconvenientes en la ruta anterior.</a:t>
            </a:r>
          </a:p>
          <a:p>
            <a:pPr lvl="0">
              <a:buClr>
                <a:srgbClr val="2E569E"/>
              </a:buClr>
              <a:buSzPts val="1800"/>
            </a:pPr>
            <a:endParaRPr lang="es-CO" sz="1400" dirty="0">
              <a:solidFill>
                <a:srgbClr val="2E569E"/>
              </a:solidFill>
              <a:latin typeface="Arial MT"/>
            </a:endParaRPr>
          </a:p>
          <a:p>
            <a:pPr marL="342900" lvl="0" indent="-342900">
              <a:buClr>
                <a:srgbClr val="2E569E"/>
              </a:buClr>
              <a:buSzPts val="1800"/>
              <a:buFont typeface="Arial MT"/>
              <a:buChar char="•"/>
            </a:pPr>
            <a:endParaRPr lang="es-CO" sz="1400" dirty="0">
              <a:effectLst/>
              <a:latin typeface="Arial MT"/>
              <a:ea typeface="Arial MT"/>
              <a:cs typeface="Arial MT"/>
            </a:endParaRPr>
          </a:p>
        </p:txBody>
      </p: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03530E7B-E662-3D9F-3D5A-E37A7D52C1DD}"/>
              </a:ext>
            </a:extLst>
          </p:cNvPr>
          <p:cNvCxnSpPr>
            <a:endCxn id="25" idx="1"/>
          </p:cNvCxnSpPr>
          <p:nvPr/>
        </p:nvCxnSpPr>
        <p:spPr>
          <a:xfrm>
            <a:off x="5625834" y="5745915"/>
            <a:ext cx="917198" cy="195272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693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33A594-6983-744C-A3ED-F072E7BAC856}"/>
              </a:ext>
            </a:extLst>
          </p:cNvPr>
          <p:cNvSpPr txBox="1"/>
          <p:nvPr/>
        </p:nvSpPr>
        <p:spPr>
          <a:xfrm>
            <a:off x="11125200" y="7204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O"/>
          </a:p>
        </p:txBody>
      </p:sp>
      <p:pic>
        <p:nvPicPr>
          <p:cNvPr id="17" name="Picture 16" descr="Forma, Cuadrado&#10;&#10;Descripción generada automáticamente">
            <a:extLst>
              <a:ext uri="{FF2B5EF4-FFF2-40B4-BE49-F238E27FC236}">
                <a16:creationId xmlns:a16="http://schemas.microsoft.com/office/drawing/2014/main" id="{6C39596D-D195-9E4F-B0C2-E8D4B1D580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217565" y="4853498"/>
            <a:ext cx="1486124" cy="1486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0D0ECC-F002-A44C-A5FB-24FCE3CE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040" y="483994"/>
            <a:ext cx="2340000" cy="620100"/>
          </a:xfrm>
          <a:prstGeom prst="rect">
            <a:avLst/>
          </a:prstGeom>
        </p:spPr>
      </p:pic>
      <p:pic>
        <p:nvPicPr>
          <p:cNvPr id="16" name="Graphic 10">
            <a:extLst>
              <a:ext uri="{FF2B5EF4-FFF2-40B4-BE49-F238E27FC236}">
                <a16:creationId xmlns:a16="http://schemas.microsoft.com/office/drawing/2014/main" id="{CDE7D81E-A4B7-4FEA-9B84-9C2C7E526D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3710" y="602124"/>
            <a:ext cx="531668" cy="5316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98E6026-1E66-2773-463E-AD154F0B2A99}"/>
              </a:ext>
            </a:extLst>
          </p:cNvPr>
          <p:cNvSpPr txBox="1"/>
          <p:nvPr/>
        </p:nvSpPr>
        <p:spPr>
          <a:xfrm>
            <a:off x="983411" y="602124"/>
            <a:ext cx="7403224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FFFFFF"/>
                </a:solidFill>
                <a:latin typeface="Arial MT"/>
              </a:rPr>
              <a:t>INSTALACION DE CIFRADO Y FIRMADO ADRES</a:t>
            </a:r>
            <a:endParaRPr lang="es-CO" sz="2000" dirty="0"/>
          </a:p>
        </p:txBody>
      </p:sp>
      <p:sp>
        <p:nvSpPr>
          <p:cNvPr id="18" name="Cuadro de texto 2">
            <a:extLst>
              <a:ext uri="{FF2B5EF4-FFF2-40B4-BE49-F238E27FC236}">
                <a16:creationId xmlns:a16="http://schemas.microsoft.com/office/drawing/2014/main" id="{97237238-3388-0908-4367-C5798E524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25" y="1228683"/>
            <a:ext cx="9865092" cy="8675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900" lvl="0" indent="-342900" algn="just">
              <a:buClr>
                <a:srgbClr val="2E569E"/>
              </a:buClr>
              <a:buSzPts val="1800"/>
              <a:buFont typeface="Arial MT"/>
              <a:buChar char="•"/>
            </a:pPr>
            <a:r>
              <a:rPr lang="es-ES" dirty="0">
                <a:latin typeface="Arial MT"/>
                <a:ea typeface="Arial MT"/>
                <a:cs typeface="Arial MT"/>
              </a:rPr>
              <a:t>Se ingresa a la ruta de instalación, se selecciona con el click contrario la carpeta y se escogerá el menú “Propiedades”; seguido se localizará en la pestaña de seguridad, aquí se debe abrir la opción “Editar”:.</a:t>
            </a:r>
            <a:endParaRPr lang="es-CO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8" name="Picture 81">
            <a:extLst>
              <a:ext uri="{FF2B5EF4-FFF2-40B4-BE49-F238E27FC236}">
                <a16:creationId xmlns:a16="http://schemas.microsoft.com/office/drawing/2014/main" id="{B83F2115-53B7-1354-3A15-7DBADCE2F3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11" y="2266950"/>
            <a:ext cx="438404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2">
            <a:extLst>
              <a:ext uri="{FF2B5EF4-FFF2-40B4-BE49-F238E27FC236}">
                <a16:creationId xmlns:a16="http://schemas.microsoft.com/office/drawing/2014/main" id="{50DFD2DE-68AF-D4CA-7A32-34BEC7173A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16" y="2847975"/>
            <a:ext cx="2853055" cy="369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9">
            <a:extLst>
              <a:ext uri="{FF2B5EF4-FFF2-40B4-BE49-F238E27FC236}">
                <a16:creationId xmlns:a16="http://schemas.microsoft.com/office/drawing/2014/main" id="{D3647166-179D-E835-6D57-17F71EA112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28" y="2322667"/>
            <a:ext cx="326771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EDF032BA-05A0-97EE-EFB5-6CA58A8E64EE}"/>
              </a:ext>
            </a:extLst>
          </p:cNvPr>
          <p:cNvSpPr/>
          <p:nvPr/>
        </p:nvSpPr>
        <p:spPr>
          <a:xfrm>
            <a:off x="6521570" y="2266950"/>
            <a:ext cx="3088256" cy="389986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0C7D5E84-60B3-0449-01EC-95466CE63269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5512279" y="3547969"/>
            <a:ext cx="1009292" cy="9550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grama de flujo: conector 14">
            <a:extLst>
              <a:ext uri="{FF2B5EF4-FFF2-40B4-BE49-F238E27FC236}">
                <a16:creationId xmlns:a16="http://schemas.microsoft.com/office/drawing/2014/main" id="{36809EBD-EF55-41EE-569E-29E6FB01D8B5}"/>
              </a:ext>
            </a:extLst>
          </p:cNvPr>
          <p:cNvSpPr/>
          <p:nvPr/>
        </p:nvSpPr>
        <p:spPr>
          <a:xfrm>
            <a:off x="6521571" y="3352976"/>
            <a:ext cx="2656936" cy="389986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AD8BFEC-3FBC-3BC2-64F4-7FFA292231C4}"/>
              </a:ext>
            </a:extLst>
          </p:cNvPr>
          <p:cNvSpPr txBox="1"/>
          <p:nvPr/>
        </p:nvSpPr>
        <p:spPr>
          <a:xfrm>
            <a:off x="6028557" y="4852000"/>
            <a:ext cx="4996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Arial MT"/>
              </a:rPr>
              <a:t>Una vez aquí se debe buscar el grupo “Usuarios” y seleccionar la opción “Control total”; seguido esto se dará aceptar a todas las opciones abiertas.</a:t>
            </a:r>
            <a:endParaRPr lang="es-CO" dirty="0">
              <a:latin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577750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24E6D310-8147-8A42-91E1-FF206B974F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2027" y="4508870"/>
            <a:ext cx="820370" cy="43039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D09920C-4345-8B4A-B17E-71E90E577B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761" y="5783619"/>
            <a:ext cx="2936830" cy="778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sp>
        <p:nvSpPr>
          <p:cNvPr id="4" name="Rectangle 45">
            <a:extLst>
              <a:ext uri="{FF2B5EF4-FFF2-40B4-BE49-F238E27FC236}">
                <a16:creationId xmlns:a16="http://schemas.microsoft.com/office/drawing/2014/main" id="{97B5AC46-2D10-1996-97E8-C3685226466C}"/>
              </a:ext>
            </a:extLst>
          </p:cNvPr>
          <p:cNvSpPr/>
          <p:nvPr/>
        </p:nvSpPr>
        <p:spPr>
          <a:xfrm rot="5400000">
            <a:off x="362700" y="1417174"/>
            <a:ext cx="4177162" cy="1433015"/>
          </a:xfrm>
          <a:prstGeom prst="rect">
            <a:avLst/>
          </a:prstGeom>
          <a:solidFill>
            <a:srgbClr val="63D6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38">
            <a:extLst>
              <a:ext uri="{FF2B5EF4-FFF2-40B4-BE49-F238E27FC236}">
                <a16:creationId xmlns:a16="http://schemas.microsoft.com/office/drawing/2014/main" id="{8B9DC1D9-627F-CB7A-1A08-0339052638A0}"/>
              </a:ext>
            </a:extLst>
          </p:cNvPr>
          <p:cNvSpPr txBox="1"/>
          <p:nvPr/>
        </p:nvSpPr>
        <p:spPr>
          <a:xfrm>
            <a:off x="3304710" y="2935996"/>
            <a:ext cx="77950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spc="-150" dirty="0">
                <a:solidFill>
                  <a:srgbClr val="63D6B4"/>
                </a:solidFill>
              </a:rPr>
              <a:t>Firmar el archivo .Pak</a:t>
            </a: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3B6D9852-AE64-80ED-8F3D-001897D2101E}"/>
              </a:ext>
            </a:extLst>
          </p:cNvPr>
          <p:cNvSpPr txBox="1"/>
          <p:nvPr/>
        </p:nvSpPr>
        <p:spPr>
          <a:xfrm>
            <a:off x="1560739" y="2051699"/>
            <a:ext cx="106451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7300" spc="150" dirty="0">
                <a:solidFill>
                  <a:srgbClr val="28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8" name="Straight Connector 55">
            <a:extLst>
              <a:ext uri="{FF2B5EF4-FFF2-40B4-BE49-F238E27FC236}">
                <a16:creationId xmlns:a16="http://schemas.microsoft.com/office/drawing/2014/main" id="{40E6FCA1-4C52-E43B-3D61-96118CBED013}"/>
              </a:ext>
            </a:extLst>
          </p:cNvPr>
          <p:cNvCxnSpPr>
            <a:cxnSpLocks/>
          </p:cNvCxnSpPr>
          <p:nvPr/>
        </p:nvCxnSpPr>
        <p:spPr>
          <a:xfrm>
            <a:off x="1734773" y="4382546"/>
            <a:ext cx="1433016" cy="0"/>
          </a:xfrm>
          <a:prstGeom prst="line">
            <a:avLst/>
          </a:prstGeom>
          <a:ln w="38100">
            <a:solidFill>
              <a:srgbClr val="63D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545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33A594-6983-744C-A3ED-F072E7BAC856}"/>
              </a:ext>
            </a:extLst>
          </p:cNvPr>
          <p:cNvSpPr txBox="1"/>
          <p:nvPr/>
        </p:nvSpPr>
        <p:spPr>
          <a:xfrm>
            <a:off x="11125200" y="7204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O"/>
          </a:p>
        </p:txBody>
      </p:sp>
      <p:pic>
        <p:nvPicPr>
          <p:cNvPr id="17" name="Picture 16" descr="Forma, Cuadrado&#10;&#10;Descripción generada automáticamente">
            <a:extLst>
              <a:ext uri="{FF2B5EF4-FFF2-40B4-BE49-F238E27FC236}">
                <a16:creationId xmlns:a16="http://schemas.microsoft.com/office/drawing/2014/main" id="{6C39596D-D195-9E4F-B0C2-E8D4B1D580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217565" y="4853498"/>
            <a:ext cx="1486124" cy="1486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0D0ECC-F002-A44C-A5FB-24FCE3CE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040" y="483994"/>
            <a:ext cx="2340000" cy="620100"/>
          </a:xfrm>
          <a:prstGeom prst="rect">
            <a:avLst/>
          </a:prstGeom>
        </p:spPr>
      </p:pic>
      <p:pic>
        <p:nvPicPr>
          <p:cNvPr id="16" name="Graphic 10">
            <a:extLst>
              <a:ext uri="{FF2B5EF4-FFF2-40B4-BE49-F238E27FC236}">
                <a16:creationId xmlns:a16="http://schemas.microsoft.com/office/drawing/2014/main" id="{CDE7D81E-A4B7-4FEA-9B84-9C2C7E526D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3710" y="602124"/>
            <a:ext cx="531668" cy="5316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98E6026-1E66-2773-463E-AD154F0B2A99}"/>
              </a:ext>
            </a:extLst>
          </p:cNvPr>
          <p:cNvSpPr txBox="1"/>
          <p:nvPr/>
        </p:nvSpPr>
        <p:spPr>
          <a:xfrm>
            <a:off x="983411" y="602124"/>
            <a:ext cx="7403224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FFFFFF"/>
                </a:solidFill>
                <a:latin typeface="Arial MT"/>
              </a:rPr>
              <a:t>FIRMA DEL ARCHIVO .PAK</a:t>
            </a:r>
            <a:endParaRPr lang="es-CO" sz="2000" dirty="0"/>
          </a:p>
        </p:txBody>
      </p:sp>
      <p:sp>
        <p:nvSpPr>
          <p:cNvPr id="18" name="Cuadro de texto 2">
            <a:extLst>
              <a:ext uri="{FF2B5EF4-FFF2-40B4-BE49-F238E27FC236}">
                <a16:creationId xmlns:a16="http://schemas.microsoft.com/office/drawing/2014/main" id="{97237238-3388-0908-4367-C5798E524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267" y="1228684"/>
            <a:ext cx="9689773" cy="7600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buClr>
                <a:srgbClr val="2E569E"/>
              </a:buClr>
              <a:buSzPts val="1800"/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1. Para la firma del archivo ingresan a la ruta donde instalaron el Sistema de Cifrado y Firmado de archivos ADRES</a:t>
            </a:r>
            <a:endParaRPr lang="es-CO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8" name="Picture 100">
            <a:extLst>
              <a:ext uri="{FF2B5EF4-FFF2-40B4-BE49-F238E27FC236}">
                <a16:creationId xmlns:a16="http://schemas.microsoft.com/office/drawing/2014/main" id="{6C6A2AE0-4C2B-C8CB-A10D-0C632D8EFC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11" y="2245032"/>
            <a:ext cx="4093845" cy="140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1">
            <a:extLst>
              <a:ext uri="{FF2B5EF4-FFF2-40B4-BE49-F238E27FC236}">
                <a16:creationId xmlns:a16="http://schemas.microsoft.com/office/drawing/2014/main" id="{086C5801-E8E5-F6B8-10F6-6C9DE6F2F1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197" y="3089526"/>
            <a:ext cx="5267325" cy="130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3">
            <a:extLst>
              <a:ext uri="{FF2B5EF4-FFF2-40B4-BE49-F238E27FC236}">
                <a16:creationId xmlns:a16="http://schemas.microsoft.com/office/drawing/2014/main" id="{8BB19C9D-C639-7C1C-013B-15AA70AE5D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108" y="4498216"/>
            <a:ext cx="5008245" cy="18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grama de flujo: conector 1">
            <a:extLst>
              <a:ext uri="{FF2B5EF4-FFF2-40B4-BE49-F238E27FC236}">
                <a16:creationId xmlns:a16="http://schemas.microsoft.com/office/drawing/2014/main" id="{6CA66C74-0CAA-0728-486A-03EFEDB2D826}"/>
              </a:ext>
            </a:extLst>
          </p:cNvPr>
          <p:cNvSpPr/>
          <p:nvPr/>
        </p:nvSpPr>
        <p:spPr>
          <a:xfrm>
            <a:off x="3030333" y="2398143"/>
            <a:ext cx="1800459" cy="37418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Diagrama de flujo: conector 3">
            <a:extLst>
              <a:ext uri="{FF2B5EF4-FFF2-40B4-BE49-F238E27FC236}">
                <a16:creationId xmlns:a16="http://schemas.microsoft.com/office/drawing/2014/main" id="{B01D094C-E067-C0E5-AA2D-F5ED476AF93C}"/>
              </a:ext>
            </a:extLst>
          </p:cNvPr>
          <p:cNvSpPr/>
          <p:nvPr/>
        </p:nvSpPr>
        <p:spPr>
          <a:xfrm>
            <a:off x="2225615" y="3652192"/>
            <a:ext cx="2851641" cy="566125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02DDF3-6DA2-40B8-AFD3-BD499E12CD0E}"/>
              </a:ext>
            </a:extLst>
          </p:cNvPr>
          <p:cNvSpPr txBox="1"/>
          <p:nvPr/>
        </p:nvSpPr>
        <p:spPr>
          <a:xfrm>
            <a:off x="7839963" y="2106400"/>
            <a:ext cx="35769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 MT"/>
              </a:rPr>
              <a:t>2. Abren la carpeta FolderPaksPdfs y pegan el archivo .PAK previamente validado en la última versión de la malla validadora ECAT</a:t>
            </a:r>
            <a:endParaRPr lang="es-CO" dirty="0">
              <a:latin typeface="Arial MT"/>
            </a:endParaRPr>
          </a:p>
        </p:txBody>
      </p: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5C485D0B-3FEE-3A19-6FE8-22845F6B4FD2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61368" y="2245032"/>
            <a:ext cx="2278595" cy="1809381"/>
          </a:xfrm>
          <a:prstGeom prst="bentConnector3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373BA03-65FF-DC57-1139-266C63AC072B}"/>
              </a:ext>
            </a:extLst>
          </p:cNvPr>
          <p:cNvSpPr txBox="1"/>
          <p:nvPr/>
        </p:nvSpPr>
        <p:spPr>
          <a:xfrm>
            <a:off x="711451" y="4778548"/>
            <a:ext cx="4240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 MT"/>
              </a:rPr>
              <a:t>3. Regresan a la ruta del Sistema de cifrado y firmado de Archivos ADRES y dan doble click en el archivo CifraAdres.exe</a:t>
            </a:r>
            <a:endParaRPr lang="es-CO" dirty="0">
              <a:latin typeface="Arial MT"/>
            </a:endParaRPr>
          </a:p>
        </p:txBody>
      </p:sp>
      <p:sp>
        <p:nvSpPr>
          <p:cNvPr id="14" name="Diagrama de flujo: conector 13">
            <a:extLst>
              <a:ext uri="{FF2B5EF4-FFF2-40B4-BE49-F238E27FC236}">
                <a16:creationId xmlns:a16="http://schemas.microsoft.com/office/drawing/2014/main" id="{11AEF359-C86E-6600-7B85-DDE4815B9DB3}"/>
              </a:ext>
            </a:extLst>
          </p:cNvPr>
          <p:cNvSpPr/>
          <p:nvPr/>
        </p:nvSpPr>
        <p:spPr>
          <a:xfrm>
            <a:off x="7263442" y="5467300"/>
            <a:ext cx="1328467" cy="329651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FF85F620-7AA2-62B2-A03C-6356DE9EFAF2}"/>
              </a:ext>
            </a:extLst>
          </p:cNvPr>
          <p:cNvCxnSpPr/>
          <p:nvPr/>
        </p:nvCxnSpPr>
        <p:spPr>
          <a:xfrm>
            <a:off x="5077256" y="5382883"/>
            <a:ext cx="2117174" cy="276045"/>
          </a:xfrm>
          <a:prstGeom prst="bentConnector3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72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33A594-6983-744C-A3ED-F072E7BAC856}"/>
              </a:ext>
            </a:extLst>
          </p:cNvPr>
          <p:cNvSpPr txBox="1"/>
          <p:nvPr/>
        </p:nvSpPr>
        <p:spPr>
          <a:xfrm>
            <a:off x="11125200" y="7204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O"/>
          </a:p>
        </p:txBody>
      </p:sp>
      <p:pic>
        <p:nvPicPr>
          <p:cNvPr id="17" name="Picture 16" descr="Forma, Cuadrado&#10;&#10;Descripción generada automáticamente">
            <a:extLst>
              <a:ext uri="{FF2B5EF4-FFF2-40B4-BE49-F238E27FC236}">
                <a16:creationId xmlns:a16="http://schemas.microsoft.com/office/drawing/2014/main" id="{6C39596D-D195-9E4F-B0C2-E8D4B1D580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217565" y="4853498"/>
            <a:ext cx="1486124" cy="1486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0D0ECC-F002-A44C-A5FB-24FCE3CE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040" y="483994"/>
            <a:ext cx="2340000" cy="620100"/>
          </a:xfrm>
          <a:prstGeom prst="rect">
            <a:avLst/>
          </a:prstGeom>
        </p:spPr>
      </p:pic>
      <p:pic>
        <p:nvPicPr>
          <p:cNvPr id="16" name="Graphic 10">
            <a:extLst>
              <a:ext uri="{FF2B5EF4-FFF2-40B4-BE49-F238E27FC236}">
                <a16:creationId xmlns:a16="http://schemas.microsoft.com/office/drawing/2014/main" id="{CDE7D81E-A4B7-4FEA-9B84-9C2C7E526D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3710" y="602124"/>
            <a:ext cx="531668" cy="53166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0C5BA67-7ED0-472E-B6FD-3DD1F91CEDB2}"/>
              </a:ext>
            </a:extLst>
          </p:cNvPr>
          <p:cNvSpPr txBox="1"/>
          <p:nvPr/>
        </p:nvSpPr>
        <p:spPr>
          <a:xfrm>
            <a:off x="550428" y="2110740"/>
            <a:ext cx="825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REQUERIMIENTOS</a:t>
            </a:r>
            <a:r>
              <a:rPr lang="es-ES" sz="1800" spc="295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TECNOLÓGICOS</a:t>
            </a:r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15C0A65-B05A-B9EB-899A-F9145F783EC0}"/>
              </a:ext>
            </a:extLst>
          </p:cNvPr>
          <p:cNvSpPr txBox="1"/>
          <p:nvPr/>
        </p:nvSpPr>
        <p:spPr>
          <a:xfrm>
            <a:off x="715992" y="687925"/>
            <a:ext cx="7504982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>
                    <a:lumMod val="9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REQUERIMIENTOS TECNOLOGICOS</a:t>
            </a:r>
            <a:endParaRPr lang="es-CO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45A3DF9-5075-9AA2-538B-4C273CA826F8}"/>
              </a:ext>
            </a:extLst>
          </p:cNvPr>
          <p:cNvSpPr txBox="1"/>
          <p:nvPr/>
        </p:nvSpPr>
        <p:spPr>
          <a:xfrm>
            <a:off x="4969731" y="1529691"/>
            <a:ext cx="6353354" cy="4992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313815" lvl="0" indent="-342900">
              <a:lnSpc>
                <a:spcPct val="103000"/>
              </a:lnSpc>
              <a:spcBef>
                <a:spcPts val="445"/>
              </a:spcBef>
              <a:spcAft>
                <a:spcPts val="0"/>
              </a:spcAft>
              <a:buClr>
                <a:srgbClr val="2E569E"/>
              </a:buClr>
              <a:buSzPts val="1800"/>
              <a:buFont typeface="Arial MT"/>
              <a:buChar char="•"/>
              <a:tabLst>
                <a:tab pos="1429385" algn="l"/>
                <a:tab pos="1430020" algn="l"/>
              </a:tabLst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Desinstalar</a:t>
            </a:r>
            <a:r>
              <a:rPr lang="es-ES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versiones</a:t>
            </a:r>
            <a:r>
              <a:rPr lang="es-ES" sz="18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anteriores</a:t>
            </a:r>
            <a:r>
              <a:rPr lang="es-ES" sz="18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8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la</a:t>
            </a:r>
            <a:r>
              <a:rPr lang="es-ES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malla</a:t>
            </a:r>
            <a:r>
              <a:rPr lang="es-ES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validadora</a:t>
            </a:r>
            <a:r>
              <a:rPr lang="es-ES" sz="1800" spc="-48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ECAT</a:t>
            </a:r>
            <a:endParaRPr lang="es-CO" sz="1100" dirty="0">
              <a:effectLst/>
              <a:latin typeface="Arial MT"/>
              <a:ea typeface="Arial MT"/>
              <a:cs typeface="Arial MT"/>
            </a:endParaRPr>
          </a:p>
          <a:p>
            <a:pPr marL="342900" marR="1019810" lvl="0" indent="-342900">
              <a:lnSpc>
                <a:spcPct val="103000"/>
              </a:lnSpc>
              <a:spcBef>
                <a:spcPts val="15"/>
              </a:spcBef>
              <a:spcAft>
                <a:spcPts val="0"/>
              </a:spcAft>
              <a:buClr>
                <a:srgbClr val="2E569E"/>
              </a:buClr>
              <a:buSzPts val="1800"/>
              <a:buFont typeface="Arial MT"/>
              <a:buChar char="•"/>
              <a:tabLst>
                <a:tab pos="1429385" algn="l"/>
                <a:tab pos="1430020" algn="l"/>
              </a:tabLst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Que el ordenador sobre el cual se instalará el aplicativo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cuente</a:t>
            </a:r>
            <a:r>
              <a:rPr lang="es-ES" sz="1800" spc="-2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con</a:t>
            </a:r>
            <a:r>
              <a:rPr lang="es-ES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las</a:t>
            </a:r>
            <a:r>
              <a:rPr lang="es-ES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características</a:t>
            </a:r>
            <a:r>
              <a:rPr lang="es-ES" sz="18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enunciadas</a:t>
            </a:r>
            <a:r>
              <a:rPr lang="es-ES" sz="1800" spc="-2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a</a:t>
            </a:r>
            <a:r>
              <a:rPr lang="es-ES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continuación:</a:t>
            </a:r>
            <a:endParaRPr lang="es-CO" sz="1100" dirty="0">
              <a:effectLst/>
              <a:latin typeface="Arial MT"/>
              <a:ea typeface="Arial MT"/>
              <a:cs typeface="Arial MT"/>
            </a:endParaRPr>
          </a:p>
          <a:p>
            <a:pPr>
              <a:spcBef>
                <a:spcPts val="45"/>
              </a:spcBef>
            </a:pPr>
            <a:r>
              <a:rPr lang="es-ES" sz="1850" dirty="0">
                <a:effectLst/>
                <a:latin typeface="Arial MT"/>
                <a:ea typeface="Arial MT"/>
                <a:cs typeface="Arial MT"/>
              </a:rPr>
              <a:t> </a:t>
            </a:r>
            <a:r>
              <a:rPr lang="es-ES" sz="1800" b="1" u="heavy" dirty="0">
                <a:effectLst/>
                <a:uFill>
                  <a:solidFill>
                    <a:srgbClr val="2E569E"/>
                  </a:solidFill>
                </a:u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Software</a:t>
            </a:r>
            <a:endParaRPr lang="es-CO" sz="1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marR="1059180" lvl="1" indent="-285750">
              <a:lnSpc>
                <a:spcPct val="103000"/>
              </a:lnSpc>
              <a:spcBef>
                <a:spcPts val="90"/>
              </a:spcBef>
              <a:spcAft>
                <a:spcPts val="0"/>
              </a:spcAft>
              <a:buClr>
                <a:srgbClr val="2E569E"/>
              </a:buClr>
              <a:buSzPts val="1800"/>
              <a:buFont typeface="Wingdings" panose="05000000000000000000" pitchFamily="2" charset="2"/>
              <a:buChar char=""/>
              <a:tabLst>
                <a:tab pos="2128520" algn="l"/>
                <a:tab pos="2129155" algn="l"/>
              </a:tabLst>
            </a:pP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Sistema Operativo Windows 7, Windows 10 (</a:t>
            </a:r>
            <a:r>
              <a:rPr lang="es-ES" sz="1800" spc="5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instalar</a:t>
            </a:r>
            <a:r>
              <a:rPr lang="es-ES" sz="1800" spc="-25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sobre</a:t>
            </a:r>
            <a:r>
              <a:rPr lang="es-ES" sz="1800" spc="-1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versiones</a:t>
            </a:r>
            <a:r>
              <a:rPr lang="es-ES" sz="1800" spc="-1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anteriores</a:t>
            </a:r>
            <a:r>
              <a:rPr lang="es-ES" sz="1800" spc="-25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puede</a:t>
            </a:r>
            <a:r>
              <a:rPr lang="es-ES" sz="1800" spc="-25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limitar</a:t>
            </a:r>
            <a:r>
              <a:rPr lang="es-ES" sz="1800" spc="-1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el</a:t>
            </a:r>
            <a:r>
              <a:rPr lang="es-ES" sz="1800" spc="-485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uso</a:t>
            </a:r>
            <a:r>
              <a:rPr lang="es-ES" sz="1800" spc="-5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es-ES" sz="1800" spc="-1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la aplicación). </a:t>
            </a:r>
          </a:p>
          <a:p>
            <a:pPr marL="742950" marR="1059180" lvl="1" indent="-285750">
              <a:lnSpc>
                <a:spcPct val="103000"/>
              </a:lnSpc>
              <a:spcBef>
                <a:spcPts val="90"/>
              </a:spcBef>
              <a:spcAft>
                <a:spcPts val="0"/>
              </a:spcAft>
              <a:buClr>
                <a:srgbClr val="2E569E"/>
              </a:buClr>
              <a:buSzPts val="1800"/>
              <a:buFont typeface="Wingdings" panose="05000000000000000000" pitchFamily="2" charset="2"/>
              <a:buChar char=""/>
              <a:tabLst>
                <a:tab pos="2128520" algn="l"/>
                <a:tab pos="2129155" algn="l"/>
              </a:tabLst>
            </a:pP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No se recomienda Windows 11 pues genera conflicto en la estructura de los </a:t>
            </a:r>
            <a:r>
              <a:rPr lang="es-ES" sz="1800" dirty="0" err="1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txt</a:t>
            </a: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.</a:t>
            </a:r>
            <a:endParaRPr lang="es-CO" sz="1100" dirty="0">
              <a:effectLst/>
              <a:latin typeface="Arial MT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lvl="1" indent="-285750">
              <a:spcBef>
                <a:spcPts val="20"/>
              </a:spcBef>
              <a:spcAft>
                <a:spcPts val="0"/>
              </a:spcAft>
              <a:buClr>
                <a:srgbClr val="2E569E"/>
              </a:buClr>
              <a:buSzPts val="1800"/>
              <a:buFont typeface="Wingdings" panose="05000000000000000000" pitchFamily="2" charset="2"/>
              <a:buChar char=""/>
              <a:tabLst>
                <a:tab pos="2128520" algn="l"/>
                <a:tab pos="2129155" algn="l"/>
              </a:tabLst>
            </a:pP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Microsoft</a:t>
            </a:r>
            <a:r>
              <a:rPr lang="es-ES" sz="1800" spc="-15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.NET</a:t>
            </a:r>
            <a:r>
              <a:rPr lang="es-ES" sz="1800" spc="-35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Framework 4.5 (Opcional).</a:t>
            </a:r>
            <a:endParaRPr lang="es-CO" sz="1100" dirty="0">
              <a:effectLst/>
              <a:latin typeface="Arial MT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lvl="1" indent="-285750">
              <a:spcBef>
                <a:spcPts val="90"/>
              </a:spcBef>
              <a:spcAft>
                <a:spcPts val="0"/>
              </a:spcAft>
              <a:buClr>
                <a:srgbClr val="2E569E"/>
              </a:buClr>
              <a:buSzPts val="1800"/>
              <a:buFont typeface="Wingdings" panose="05000000000000000000" pitchFamily="2" charset="2"/>
              <a:buChar char=""/>
              <a:tabLst>
                <a:tab pos="2128520" algn="l"/>
                <a:tab pos="2129155" algn="l"/>
              </a:tabLst>
            </a:pP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Instalador</a:t>
            </a:r>
            <a:r>
              <a:rPr lang="es-ES" sz="1800" spc="-5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de Cifrado</a:t>
            </a:r>
            <a:r>
              <a:rPr lang="es-ES" sz="1800" spc="-1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y Firmado</a:t>
            </a:r>
            <a:r>
              <a:rPr lang="es-ES" sz="1800" spc="-105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ADRES</a:t>
            </a:r>
            <a:endParaRPr lang="es-CO" sz="1100" dirty="0">
              <a:effectLst/>
              <a:latin typeface="Arial MT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>
              <a:spcBef>
                <a:spcPts val="5"/>
              </a:spcBef>
            </a:pPr>
            <a:r>
              <a:rPr lang="es-ES" sz="1950" dirty="0">
                <a:effectLst/>
                <a:latin typeface="Arial MT"/>
                <a:ea typeface="Arial MT"/>
                <a:cs typeface="Arial MT"/>
              </a:rPr>
              <a:t> </a:t>
            </a:r>
            <a:r>
              <a:rPr lang="es-ES" sz="1800" b="1" u="heavy" dirty="0">
                <a:effectLst/>
                <a:uFill>
                  <a:solidFill>
                    <a:srgbClr val="2E569E"/>
                  </a:solidFill>
                </a:u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Hardware</a:t>
            </a:r>
            <a:r>
              <a:rPr lang="es-ES" sz="1800" b="1" u="heavy" spc="-5" dirty="0">
                <a:effectLst/>
                <a:uFill>
                  <a:solidFill>
                    <a:srgbClr val="2E569E"/>
                  </a:solidFill>
                </a:u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1800" b="1" u="heavy" dirty="0">
                <a:effectLst/>
                <a:uFill>
                  <a:solidFill>
                    <a:srgbClr val="2E569E"/>
                  </a:solidFill>
                </a:uFill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(Mínimo)</a:t>
            </a:r>
            <a:endParaRPr lang="es-CO" sz="1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spcBef>
                <a:spcPts val="90"/>
              </a:spcBef>
              <a:spcAft>
                <a:spcPts val="0"/>
              </a:spcAft>
              <a:buClr>
                <a:srgbClr val="2E569E"/>
              </a:buClr>
              <a:buSzPts val="1800"/>
              <a:buFont typeface="Wingdings" panose="05000000000000000000" pitchFamily="2" charset="2"/>
              <a:buChar char=""/>
              <a:tabLst>
                <a:tab pos="2128520" algn="l"/>
                <a:tab pos="2129155" algn="l"/>
              </a:tabLst>
            </a:pP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3 GB de</a:t>
            </a:r>
            <a:r>
              <a:rPr lang="es-ES" sz="1800" spc="-1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memoria</a:t>
            </a:r>
            <a:r>
              <a:rPr lang="es-ES" sz="1800" spc="-1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RAM.</a:t>
            </a:r>
            <a:endParaRPr lang="es-CO" sz="1100" dirty="0">
              <a:effectLst/>
              <a:latin typeface="Arial MT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lvl="1" indent="-285750">
              <a:spcBef>
                <a:spcPts val="90"/>
              </a:spcBef>
              <a:spcAft>
                <a:spcPts val="0"/>
              </a:spcAft>
              <a:buClr>
                <a:srgbClr val="2E569E"/>
              </a:buClr>
              <a:buSzPts val="1800"/>
              <a:buFont typeface="Wingdings" panose="05000000000000000000" pitchFamily="2" charset="2"/>
              <a:buChar char=""/>
              <a:tabLst>
                <a:tab pos="2128520" algn="l"/>
                <a:tab pos="2129155" algn="l"/>
              </a:tabLst>
            </a:pP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5</a:t>
            </a:r>
            <a:r>
              <a:rPr lang="es-ES" sz="1800" spc="-5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GB de</a:t>
            </a:r>
            <a:r>
              <a:rPr lang="es-ES" sz="1800" spc="-1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espacio</a:t>
            </a:r>
            <a:r>
              <a:rPr lang="es-ES" sz="1800" spc="-1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libre</a:t>
            </a:r>
            <a:r>
              <a:rPr lang="es-ES" sz="1800" spc="-1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1800" dirty="0">
                <a:effectLst/>
                <a:latin typeface="Arial MT"/>
                <a:ea typeface="Wingdings" panose="05000000000000000000" pitchFamily="2" charset="2"/>
                <a:cs typeface="Wingdings" panose="05000000000000000000" pitchFamily="2" charset="2"/>
              </a:rPr>
              <a:t>en disco duro.</a:t>
            </a:r>
            <a:endParaRPr lang="es-CO" sz="1100" dirty="0">
              <a:latin typeface="Arial MT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742950" lvl="1" indent="-285750">
              <a:spcBef>
                <a:spcPts val="90"/>
              </a:spcBef>
              <a:spcAft>
                <a:spcPts val="0"/>
              </a:spcAft>
              <a:buClr>
                <a:srgbClr val="2E569E"/>
              </a:buClr>
              <a:buSzPts val="1800"/>
              <a:buFont typeface="Wingdings" panose="05000000000000000000" pitchFamily="2" charset="2"/>
              <a:buChar char=""/>
              <a:tabLst>
                <a:tab pos="2128520" algn="l"/>
                <a:tab pos="2129155" algn="l"/>
              </a:tabLst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Procesador</a:t>
            </a:r>
            <a:r>
              <a:rPr lang="es-ES" sz="1800" spc="-3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Pentium</a:t>
            </a:r>
            <a:r>
              <a:rPr lang="es-ES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IV</a:t>
            </a:r>
            <a:r>
              <a:rPr lang="es-ES" sz="18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o</a:t>
            </a:r>
            <a:r>
              <a:rPr lang="es-ES" sz="18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Superior</a:t>
            </a:r>
            <a:endParaRPr lang="es-CO" dirty="0"/>
          </a:p>
        </p:txBody>
      </p:sp>
      <p:sp>
        <p:nvSpPr>
          <p:cNvPr id="12" name="Bocadillo nube: nube 11">
            <a:extLst>
              <a:ext uri="{FF2B5EF4-FFF2-40B4-BE49-F238E27FC236}">
                <a16:creationId xmlns:a16="http://schemas.microsoft.com/office/drawing/2014/main" id="{55D792F0-8AAA-68C5-BD50-38E4586D893A}"/>
              </a:ext>
            </a:extLst>
          </p:cNvPr>
          <p:cNvSpPr/>
          <p:nvPr/>
        </p:nvSpPr>
        <p:spPr>
          <a:xfrm>
            <a:off x="1323747" y="2027988"/>
            <a:ext cx="3269412" cy="2096219"/>
          </a:xfrm>
          <a:prstGeom prst="cloudCallou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C91D37A-E1D0-2509-966C-4C3FF852E48F}"/>
              </a:ext>
            </a:extLst>
          </p:cNvPr>
          <p:cNvSpPr txBox="1"/>
          <p:nvPr/>
        </p:nvSpPr>
        <p:spPr>
          <a:xfrm>
            <a:off x="1988575" y="2599456"/>
            <a:ext cx="1781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>
                <a:solidFill>
                  <a:schemeClr val="bg1">
                    <a:lumMod val="9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Antes de iniciar el</a:t>
            </a:r>
            <a:r>
              <a:rPr lang="es-ES" sz="1800" spc="5" dirty="0">
                <a:solidFill>
                  <a:schemeClr val="bg1">
                    <a:lumMod val="9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solidFill>
                  <a:schemeClr val="bg1">
                    <a:lumMod val="95000"/>
                  </a:schemeClr>
                </a:solidFill>
                <a:effectLst/>
                <a:latin typeface="Arial MT"/>
                <a:ea typeface="Arial MT"/>
                <a:cs typeface="Arial MT"/>
              </a:rPr>
              <a:t>proceso,</a:t>
            </a:r>
            <a:r>
              <a:rPr lang="es-ES" spc="-90" dirty="0">
                <a:solidFill>
                  <a:schemeClr val="bg1">
                    <a:lumMod val="95000"/>
                  </a:schemeClr>
                </a:solidFill>
                <a:latin typeface="Arial MT"/>
                <a:ea typeface="Arial MT"/>
                <a:cs typeface="Arial MT"/>
              </a:rPr>
              <a:t> necesitamos</a:t>
            </a:r>
            <a:endParaRPr lang="es-CO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Imagen 1" descr="Imagen que contiene interior, pequeño, agua, parado">
            <a:extLst>
              <a:ext uri="{FF2B5EF4-FFF2-40B4-BE49-F238E27FC236}">
                <a16:creationId xmlns:a16="http://schemas.microsoft.com/office/drawing/2014/main" id="{2761210B-41AA-8E99-94C4-DD91454CA3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547279" y="4479052"/>
            <a:ext cx="1811867" cy="181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28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33A594-6983-744C-A3ED-F072E7BAC856}"/>
              </a:ext>
            </a:extLst>
          </p:cNvPr>
          <p:cNvSpPr txBox="1"/>
          <p:nvPr/>
        </p:nvSpPr>
        <p:spPr>
          <a:xfrm>
            <a:off x="11125200" y="7204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O"/>
          </a:p>
        </p:txBody>
      </p:sp>
      <p:pic>
        <p:nvPicPr>
          <p:cNvPr id="17" name="Picture 16" descr="Forma, Cuadrado&#10;&#10;Descripción generada automáticamente">
            <a:extLst>
              <a:ext uri="{FF2B5EF4-FFF2-40B4-BE49-F238E27FC236}">
                <a16:creationId xmlns:a16="http://schemas.microsoft.com/office/drawing/2014/main" id="{6C39596D-D195-9E4F-B0C2-E8D4B1D580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217565" y="4853498"/>
            <a:ext cx="1486124" cy="1486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0D0ECC-F002-A44C-A5FB-24FCE3CE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040" y="483994"/>
            <a:ext cx="2340000" cy="620100"/>
          </a:xfrm>
          <a:prstGeom prst="rect">
            <a:avLst/>
          </a:prstGeom>
        </p:spPr>
      </p:pic>
      <p:pic>
        <p:nvPicPr>
          <p:cNvPr id="16" name="Graphic 10">
            <a:extLst>
              <a:ext uri="{FF2B5EF4-FFF2-40B4-BE49-F238E27FC236}">
                <a16:creationId xmlns:a16="http://schemas.microsoft.com/office/drawing/2014/main" id="{CDE7D81E-A4B7-4FEA-9B84-9C2C7E526D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3710" y="602124"/>
            <a:ext cx="531668" cy="5316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98E6026-1E66-2773-463E-AD154F0B2A99}"/>
              </a:ext>
            </a:extLst>
          </p:cNvPr>
          <p:cNvSpPr txBox="1"/>
          <p:nvPr/>
        </p:nvSpPr>
        <p:spPr>
          <a:xfrm>
            <a:off x="983411" y="602124"/>
            <a:ext cx="7403224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FFFFFF"/>
                </a:solidFill>
                <a:latin typeface="Arial MT"/>
              </a:rPr>
              <a:t>FIRMA DEL ARCHIVO .PAK</a:t>
            </a:r>
            <a:endParaRPr lang="es-CO" sz="2000" dirty="0"/>
          </a:p>
        </p:txBody>
      </p:sp>
      <p:pic>
        <p:nvPicPr>
          <p:cNvPr id="8" name="Picture 110">
            <a:extLst>
              <a:ext uri="{FF2B5EF4-FFF2-40B4-BE49-F238E27FC236}">
                <a16:creationId xmlns:a16="http://schemas.microsoft.com/office/drawing/2014/main" id="{FFD6F57C-6894-D30D-E92B-5FC2E677EE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42" y="2018582"/>
            <a:ext cx="4845050" cy="18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 de texto 2">
            <a:extLst>
              <a:ext uri="{FF2B5EF4-FFF2-40B4-BE49-F238E27FC236}">
                <a16:creationId xmlns:a16="http://schemas.microsoft.com/office/drawing/2014/main" id="{0CB00EC4-8047-80E7-CD0B-C04CDAF2F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142" y="1360242"/>
            <a:ext cx="9695440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>
              <a:buClr>
                <a:srgbClr val="2E569E"/>
              </a:buClr>
              <a:buSzPts val="1800"/>
            </a:pPr>
            <a:r>
              <a:rPr lang="es-ES" dirty="0">
                <a:latin typeface="Arial MT"/>
                <a:ea typeface="Arial MT"/>
                <a:cs typeface="Arial MT"/>
              </a:rPr>
              <a:t>Se abrirá una ventana para el cifrado y firmado</a:t>
            </a:r>
            <a:endParaRPr lang="es-CO" sz="11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2" name="Diagrama de flujo: conector 1">
            <a:extLst>
              <a:ext uri="{FF2B5EF4-FFF2-40B4-BE49-F238E27FC236}">
                <a16:creationId xmlns:a16="http://schemas.microsoft.com/office/drawing/2014/main" id="{CBA55B8D-FDA0-2D32-A200-578DA927ECD8}"/>
              </a:ext>
            </a:extLst>
          </p:cNvPr>
          <p:cNvSpPr/>
          <p:nvPr/>
        </p:nvSpPr>
        <p:spPr>
          <a:xfrm>
            <a:off x="2311879" y="2956477"/>
            <a:ext cx="1449238" cy="364693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Picture 111">
            <a:extLst>
              <a:ext uri="{FF2B5EF4-FFF2-40B4-BE49-F238E27FC236}">
                <a16:creationId xmlns:a16="http://schemas.microsoft.com/office/drawing/2014/main" id="{864E7538-2B99-4552-C357-7113E972C3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96" y="2230578"/>
            <a:ext cx="4211320" cy="239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3">
            <a:extLst>
              <a:ext uri="{FF2B5EF4-FFF2-40B4-BE49-F238E27FC236}">
                <a16:creationId xmlns:a16="http://schemas.microsoft.com/office/drawing/2014/main" id="{40F280F8-F222-B952-E3D2-C2E9856A5E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319" y="3894372"/>
            <a:ext cx="3978910" cy="186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grama de flujo: conector 3">
            <a:extLst>
              <a:ext uri="{FF2B5EF4-FFF2-40B4-BE49-F238E27FC236}">
                <a16:creationId xmlns:a16="http://schemas.microsoft.com/office/drawing/2014/main" id="{8F94FA1D-187B-6595-5E51-8BE757F70285}"/>
              </a:ext>
            </a:extLst>
          </p:cNvPr>
          <p:cNvSpPr/>
          <p:nvPr/>
        </p:nvSpPr>
        <p:spPr>
          <a:xfrm>
            <a:off x="4664347" y="3034897"/>
            <a:ext cx="1449237" cy="575426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26C38143-A3A7-1C90-7876-14746E4E37A8}"/>
              </a:ext>
            </a:extLst>
          </p:cNvPr>
          <p:cNvSpPr/>
          <p:nvPr/>
        </p:nvSpPr>
        <p:spPr>
          <a:xfrm>
            <a:off x="6116038" y="3751829"/>
            <a:ext cx="1121434" cy="575425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6980720-40E9-506A-0935-EDCF35F2E122}"/>
              </a:ext>
            </a:extLst>
          </p:cNvPr>
          <p:cNvSpPr txBox="1"/>
          <p:nvPr/>
        </p:nvSpPr>
        <p:spPr>
          <a:xfrm>
            <a:off x="212320" y="4570996"/>
            <a:ext cx="7166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 MT"/>
              </a:rPr>
              <a:t>4. Seleccionar el botón “Cargue llave privada”, y luego ir  a la ruta donde está dispuesto el certificado de firma digital en formato P10, P12 o PFX.</a:t>
            </a:r>
          </a:p>
          <a:p>
            <a:pPr algn="just"/>
            <a:r>
              <a:rPr lang="es-ES" dirty="0">
                <a:solidFill>
                  <a:srgbClr val="2E569E"/>
                </a:solidFill>
                <a:latin typeface="Arial MT"/>
              </a:rPr>
              <a:t>             </a:t>
            </a:r>
          </a:p>
          <a:p>
            <a:pPr algn="just"/>
            <a:endParaRPr lang="es-CO" dirty="0">
              <a:solidFill>
                <a:srgbClr val="2E569E"/>
              </a:solidFill>
              <a:latin typeface="Arial MT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F54B1FC8-9CC7-3066-7274-6B4B7A40DFDE}"/>
              </a:ext>
            </a:extLst>
          </p:cNvPr>
          <p:cNvSpPr txBox="1"/>
          <p:nvPr/>
        </p:nvSpPr>
        <p:spPr>
          <a:xfrm>
            <a:off x="1068296" y="5409021"/>
            <a:ext cx="6169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 MT"/>
              </a:rPr>
              <a:t>5. Seleccionar cargar y digitar contraseña.</a:t>
            </a:r>
          </a:p>
          <a:p>
            <a:pPr algn="just"/>
            <a:endParaRPr lang="es-ES" dirty="0">
              <a:solidFill>
                <a:srgbClr val="2E569E"/>
              </a:solidFill>
              <a:latin typeface="Arial MT"/>
            </a:endParaRPr>
          </a:p>
          <a:p>
            <a:pPr algn="just"/>
            <a:r>
              <a:rPr lang="es-ES" dirty="0">
                <a:latin typeface="Arial MT"/>
              </a:rPr>
              <a:t>     6. Hacer doble click sobre el botón Cifrar y Firmar </a:t>
            </a:r>
          </a:p>
          <a:p>
            <a:pPr algn="just"/>
            <a:endParaRPr lang="es-CO" dirty="0">
              <a:solidFill>
                <a:srgbClr val="2E569E"/>
              </a:solidFill>
              <a:latin typeface="Arial MT"/>
            </a:endParaRPr>
          </a:p>
        </p:txBody>
      </p:sp>
      <p:cxnSp>
        <p:nvCxnSpPr>
          <p:cNvPr id="59" name="Conector: angular 58">
            <a:extLst>
              <a:ext uri="{FF2B5EF4-FFF2-40B4-BE49-F238E27FC236}">
                <a16:creationId xmlns:a16="http://schemas.microsoft.com/office/drawing/2014/main" id="{A7E8B36E-71C4-DA1A-AE2E-996CAB321910}"/>
              </a:ext>
            </a:extLst>
          </p:cNvPr>
          <p:cNvCxnSpPr>
            <a:cxnSpLocks/>
            <a:stCxn id="57" idx="3"/>
          </p:cNvCxnSpPr>
          <p:nvPr/>
        </p:nvCxnSpPr>
        <p:spPr>
          <a:xfrm flipH="1" flipV="1">
            <a:off x="5593605" y="3564911"/>
            <a:ext cx="1643866" cy="2444275"/>
          </a:xfrm>
          <a:prstGeom prst="bentConnector4">
            <a:avLst>
              <a:gd name="adj1" fmla="val -13906"/>
              <a:gd name="adj2" fmla="val 62277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909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33A594-6983-744C-A3ED-F072E7BAC856}"/>
              </a:ext>
            </a:extLst>
          </p:cNvPr>
          <p:cNvSpPr txBox="1"/>
          <p:nvPr/>
        </p:nvSpPr>
        <p:spPr>
          <a:xfrm>
            <a:off x="11125200" y="7204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O"/>
          </a:p>
        </p:txBody>
      </p:sp>
      <p:pic>
        <p:nvPicPr>
          <p:cNvPr id="17" name="Picture 16" descr="Forma, Cuadrado&#10;&#10;Descripción generada automáticamente">
            <a:extLst>
              <a:ext uri="{FF2B5EF4-FFF2-40B4-BE49-F238E27FC236}">
                <a16:creationId xmlns:a16="http://schemas.microsoft.com/office/drawing/2014/main" id="{6C39596D-D195-9E4F-B0C2-E8D4B1D580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217565" y="4853498"/>
            <a:ext cx="1486124" cy="1486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0D0ECC-F002-A44C-A5FB-24FCE3CE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040" y="483994"/>
            <a:ext cx="2340000" cy="620100"/>
          </a:xfrm>
          <a:prstGeom prst="rect">
            <a:avLst/>
          </a:prstGeom>
        </p:spPr>
      </p:pic>
      <p:pic>
        <p:nvPicPr>
          <p:cNvPr id="16" name="Graphic 10">
            <a:extLst>
              <a:ext uri="{FF2B5EF4-FFF2-40B4-BE49-F238E27FC236}">
                <a16:creationId xmlns:a16="http://schemas.microsoft.com/office/drawing/2014/main" id="{CDE7D81E-A4B7-4FEA-9B84-9C2C7E526D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3710" y="602124"/>
            <a:ext cx="531668" cy="5316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98E6026-1E66-2773-463E-AD154F0B2A99}"/>
              </a:ext>
            </a:extLst>
          </p:cNvPr>
          <p:cNvSpPr txBox="1"/>
          <p:nvPr/>
        </p:nvSpPr>
        <p:spPr>
          <a:xfrm>
            <a:off x="983411" y="602124"/>
            <a:ext cx="7403224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FFFFFF"/>
                </a:solidFill>
                <a:latin typeface="Arial MT"/>
              </a:rPr>
              <a:t>FIRMA DEL ARCHIVO .PAK</a:t>
            </a:r>
            <a:endParaRPr lang="es-CO" sz="2000" dirty="0"/>
          </a:p>
        </p:txBody>
      </p:sp>
      <p:sp>
        <p:nvSpPr>
          <p:cNvPr id="18" name="Cuadro de texto 2">
            <a:extLst>
              <a:ext uri="{FF2B5EF4-FFF2-40B4-BE49-F238E27FC236}">
                <a16:creationId xmlns:a16="http://schemas.microsoft.com/office/drawing/2014/main" id="{97237238-3388-0908-4367-C5798E524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217" y="1228683"/>
            <a:ext cx="8949644" cy="9157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85750" lvl="0" indent="-285750">
              <a:buClr>
                <a:srgbClr val="2E569E"/>
              </a:buClr>
              <a:buSzPts val="1800"/>
              <a:buFont typeface="Arial" panose="020B0604020202020204" pitchFamily="34" charset="0"/>
              <a:buChar char="•"/>
            </a:pPr>
            <a:r>
              <a:rPr lang="es-ES" dirty="0">
                <a:latin typeface="Arial MT"/>
                <a:ea typeface="Arial MT"/>
                <a:cs typeface="Arial MT"/>
              </a:rPr>
              <a:t>Se regresa a la ruta donde instalaron </a:t>
            </a:r>
            <a:r>
              <a:rPr lang="es-ES" dirty="0">
                <a:latin typeface="Arial MT"/>
              </a:rPr>
              <a:t>del Sistema de cifrado y firmado de Archivos ADRES</a:t>
            </a:r>
            <a:r>
              <a:rPr lang="es-ES" sz="1800" dirty="0">
                <a:effectLst/>
                <a:latin typeface="Verdana" panose="020B0604030504040204" pitchFamily="34" charset="0"/>
                <a:ea typeface="Arial MT"/>
                <a:cs typeface="Arial MT"/>
              </a:rPr>
              <a:t> \ FolderPaksPdfs</a:t>
            </a:r>
            <a:endParaRPr lang="es-CO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8" name="Picture 120">
            <a:extLst>
              <a:ext uri="{FF2B5EF4-FFF2-40B4-BE49-F238E27FC236}">
                <a16:creationId xmlns:a16="http://schemas.microsoft.com/office/drawing/2014/main" id="{9E8EEE89-22F6-0F27-67D5-B086FF6CCB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25" y="2370017"/>
            <a:ext cx="48450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2">
            <a:extLst>
              <a:ext uri="{FF2B5EF4-FFF2-40B4-BE49-F238E27FC236}">
                <a16:creationId xmlns:a16="http://schemas.microsoft.com/office/drawing/2014/main" id="{EE1074DE-1C2D-8B70-C41E-8126ADA1D7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570" y="3062802"/>
            <a:ext cx="3882390" cy="118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4">
            <a:extLst>
              <a:ext uri="{FF2B5EF4-FFF2-40B4-BE49-F238E27FC236}">
                <a16:creationId xmlns:a16="http://schemas.microsoft.com/office/drawing/2014/main" id="{5E9B13AA-2B1F-F63C-7562-ECE3F2FB0C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691" y="4501593"/>
            <a:ext cx="4243705" cy="81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grama de flujo: conector 1">
            <a:extLst>
              <a:ext uri="{FF2B5EF4-FFF2-40B4-BE49-F238E27FC236}">
                <a16:creationId xmlns:a16="http://schemas.microsoft.com/office/drawing/2014/main" id="{A045F45A-ADE9-8B02-780F-8D260DF488A8}"/>
              </a:ext>
            </a:extLst>
          </p:cNvPr>
          <p:cNvSpPr/>
          <p:nvPr/>
        </p:nvSpPr>
        <p:spPr>
          <a:xfrm>
            <a:off x="2070340" y="2893350"/>
            <a:ext cx="1483743" cy="40080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Diagrama de flujo: conector 3">
            <a:extLst>
              <a:ext uri="{FF2B5EF4-FFF2-40B4-BE49-F238E27FC236}">
                <a16:creationId xmlns:a16="http://schemas.microsoft.com/office/drawing/2014/main" id="{C7712BEC-CC68-044A-E563-FC818E45B510}"/>
              </a:ext>
            </a:extLst>
          </p:cNvPr>
          <p:cNvSpPr/>
          <p:nvPr/>
        </p:nvSpPr>
        <p:spPr>
          <a:xfrm>
            <a:off x="5645082" y="2980520"/>
            <a:ext cx="1799514" cy="44848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5563D53-8EC1-199B-A8FE-AAD43C9166EA}"/>
              </a:ext>
            </a:extLst>
          </p:cNvPr>
          <p:cNvSpPr txBox="1"/>
          <p:nvPr/>
        </p:nvSpPr>
        <p:spPr>
          <a:xfrm>
            <a:off x="324463" y="4647675"/>
            <a:ext cx="6128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 MT"/>
              </a:rPr>
              <a:t>En la carpeta </a:t>
            </a:r>
            <a:r>
              <a:rPr lang="es-ES" dirty="0" err="1">
                <a:latin typeface="Arial MT"/>
              </a:rPr>
              <a:t>CifradosFirmados</a:t>
            </a:r>
            <a:r>
              <a:rPr lang="es-ES" dirty="0">
                <a:latin typeface="Arial MT"/>
              </a:rPr>
              <a:t> quedara dispuesto el archivo firmado y cifrado con extensión .PAK.CMS</a:t>
            </a:r>
          </a:p>
          <a:p>
            <a:pPr algn="just"/>
            <a:endParaRPr lang="es-ES" dirty="0">
              <a:solidFill>
                <a:srgbClr val="2E569E"/>
              </a:solidFill>
              <a:latin typeface="Arial MT"/>
            </a:endParaRPr>
          </a:p>
          <a:p>
            <a:pPr algn="just"/>
            <a:r>
              <a:rPr lang="es-ES" b="1" dirty="0">
                <a:latin typeface="Arial MT"/>
              </a:rPr>
              <a:t>Este es el archivo que se presentara a partir de diciembre de 2019.             </a:t>
            </a:r>
          </a:p>
          <a:p>
            <a:pPr algn="just"/>
            <a:endParaRPr lang="es-CO" dirty="0">
              <a:solidFill>
                <a:srgbClr val="2E569E"/>
              </a:solidFill>
              <a:latin typeface="Arial MT"/>
            </a:endParaRPr>
          </a:p>
        </p:txBody>
      </p:sp>
      <p:sp>
        <p:nvSpPr>
          <p:cNvPr id="5" name="Diagrama de flujo: conector 4">
            <a:extLst>
              <a:ext uri="{FF2B5EF4-FFF2-40B4-BE49-F238E27FC236}">
                <a16:creationId xmlns:a16="http://schemas.microsoft.com/office/drawing/2014/main" id="{6490946A-FBEE-7654-33C5-3D5733687FF7}"/>
              </a:ext>
            </a:extLst>
          </p:cNvPr>
          <p:cNvSpPr/>
          <p:nvPr/>
        </p:nvSpPr>
        <p:spPr>
          <a:xfrm>
            <a:off x="6587691" y="4734637"/>
            <a:ext cx="2449902" cy="546523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B93C7A0A-13B7-0D3D-625B-DA01B9B973EE}"/>
              </a:ext>
            </a:extLst>
          </p:cNvPr>
          <p:cNvCxnSpPr>
            <a:cxnSpLocks/>
            <a:endCxn id="5" idx="4"/>
          </p:cNvCxnSpPr>
          <p:nvPr/>
        </p:nvCxnSpPr>
        <p:spPr>
          <a:xfrm flipV="1">
            <a:off x="3388509" y="5281160"/>
            <a:ext cx="4424133" cy="809089"/>
          </a:xfrm>
          <a:prstGeom prst="bentConnector2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93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33A594-6983-744C-A3ED-F072E7BAC856}"/>
              </a:ext>
            </a:extLst>
          </p:cNvPr>
          <p:cNvSpPr txBox="1"/>
          <p:nvPr/>
        </p:nvSpPr>
        <p:spPr>
          <a:xfrm>
            <a:off x="11125200" y="7204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O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7AC7A26-834A-2D46-B5C1-BB9AE84A2200}"/>
              </a:ext>
            </a:extLst>
          </p:cNvPr>
          <p:cNvSpPr txBox="1"/>
          <p:nvPr/>
        </p:nvSpPr>
        <p:spPr>
          <a:xfrm>
            <a:off x="1090181" y="28012"/>
            <a:ext cx="7296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b="1" spc="-150" dirty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endParaRPr lang="en-CO" sz="3200" b="1" spc="-150" dirty="0">
              <a:solidFill>
                <a:srgbClr val="63D6B4"/>
              </a:solidFill>
            </a:endParaRPr>
          </a:p>
        </p:txBody>
      </p:sp>
      <p:pic>
        <p:nvPicPr>
          <p:cNvPr id="17" name="Picture 16" descr="Forma, Cuadrado&#10;&#10;Descripción generada automáticamente">
            <a:extLst>
              <a:ext uri="{FF2B5EF4-FFF2-40B4-BE49-F238E27FC236}">
                <a16:creationId xmlns:a16="http://schemas.microsoft.com/office/drawing/2014/main" id="{6C39596D-D195-9E4F-B0C2-E8D4B1D580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217565" y="4853498"/>
            <a:ext cx="1486124" cy="1486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0D0ECC-F002-A44C-A5FB-24FCE3CE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040" y="483994"/>
            <a:ext cx="2340000" cy="620100"/>
          </a:xfrm>
          <a:prstGeom prst="rect">
            <a:avLst/>
          </a:prstGeom>
        </p:spPr>
      </p:pic>
      <p:pic>
        <p:nvPicPr>
          <p:cNvPr id="16" name="Graphic 10">
            <a:extLst>
              <a:ext uri="{FF2B5EF4-FFF2-40B4-BE49-F238E27FC236}">
                <a16:creationId xmlns:a16="http://schemas.microsoft.com/office/drawing/2014/main" id="{CDE7D81E-A4B7-4FEA-9B84-9C2C7E526D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3710" y="602124"/>
            <a:ext cx="531668" cy="53166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0C5BA67-7ED0-472E-B6FD-3DD1F91CEDB2}"/>
              </a:ext>
            </a:extLst>
          </p:cNvPr>
          <p:cNvSpPr txBox="1"/>
          <p:nvPr/>
        </p:nvSpPr>
        <p:spPr>
          <a:xfrm>
            <a:off x="805510" y="602124"/>
            <a:ext cx="7581125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INSTALACION DEL MICROSOFT</a:t>
            </a:r>
            <a:r>
              <a:rPr lang="es-ES" sz="2000" spc="25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NET</a:t>
            </a:r>
            <a:r>
              <a:rPr lang="es-ES" sz="2000" spc="30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FRAMEWORK 4.5</a:t>
            </a:r>
            <a:endParaRPr lang="es-CO" sz="2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DA46E7A-3F4E-2848-0631-ABB7A85763C2}"/>
              </a:ext>
            </a:extLst>
          </p:cNvPr>
          <p:cNvSpPr txBox="1"/>
          <p:nvPr/>
        </p:nvSpPr>
        <p:spPr>
          <a:xfrm>
            <a:off x="719245" y="1401772"/>
            <a:ext cx="8442007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Desde el navegador de su preferencia (Google o Motzilla), realizan la búsqueda de la herramienta</a:t>
            </a:r>
          </a:p>
          <a:p>
            <a:endParaRPr lang="es-CO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F30BBC-1D8E-8A29-8D7A-8C16F86BB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38" y="2492713"/>
            <a:ext cx="5828281" cy="3846909"/>
          </a:xfrm>
          <a:prstGeom prst="rect">
            <a:avLst/>
          </a:prstGeom>
        </p:spPr>
      </p:pic>
      <p:sp>
        <p:nvSpPr>
          <p:cNvPr id="14" name="Nube 13">
            <a:extLst>
              <a:ext uri="{FF2B5EF4-FFF2-40B4-BE49-F238E27FC236}">
                <a16:creationId xmlns:a16="http://schemas.microsoft.com/office/drawing/2014/main" id="{AF906410-B0AC-3671-42BA-38A1FE7E651F}"/>
              </a:ext>
            </a:extLst>
          </p:cNvPr>
          <p:cNvSpPr/>
          <p:nvPr/>
        </p:nvSpPr>
        <p:spPr>
          <a:xfrm>
            <a:off x="7627727" y="2619375"/>
            <a:ext cx="3067050" cy="1619250"/>
          </a:xfrm>
          <a:prstGeom prst="cloud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982370B-C8A0-67B2-C32F-D19A08641A32}"/>
              </a:ext>
            </a:extLst>
          </p:cNvPr>
          <p:cNvSpPr txBox="1"/>
          <p:nvPr/>
        </p:nvSpPr>
        <p:spPr>
          <a:xfrm>
            <a:off x="7933066" y="2972217"/>
            <a:ext cx="2456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/>
              <a:t>Selecciona el botón de descarga y sigue los pasos del instalador</a:t>
            </a:r>
            <a:endParaRPr lang="es-CO" sz="1600" dirty="0"/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2F44E3AE-4CB3-0C95-1896-8098792F6A02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6096000" y="3429000"/>
            <a:ext cx="1541241" cy="15096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57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33A594-6983-744C-A3ED-F072E7BAC856}"/>
              </a:ext>
            </a:extLst>
          </p:cNvPr>
          <p:cNvSpPr txBox="1"/>
          <p:nvPr/>
        </p:nvSpPr>
        <p:spPr>
          <a:xfrm>
            <a:off x="11125200" y="7204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O"/>
          </a:p>
        </p:txBody>
      </p:sp>
      <p:pic>
        <p:nvPicPr>
          <p:cNvPr id="17" name="Picture 16" descr="Forma, Cuadrado&#10;&#10;Descripción generada automáticamente">
            <a:extLst>
              <a:ext uri="{FF2B5EF4-FFF2-40B4-BE49-F238E27FC236}">
                <a16:creationId xmlns:a16="http://schemas.microsoft.com/office/drawing/2014/main" id="{6C39596D-D195-9E4F-B0C2-E8D4B1D580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217565" y="4853498"/>
            <a:ext cx="1486124" cy="1486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0D0ECC-F002-A44C-A5FB-24FCE3CE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040" y="483994"/>
            <a:ext cx="2340000" cy="620100"/>
          </a:xfrm>
          <a:prstGeom prst="rect">
            <a:avLst/>
          </a:prstGeom>
        </p:spPr>
      </p:pic>
      <p:pic>
        <p:nvPicPr>
          <p:cNvPr id="16" name="Graphic 10">
            <a:extLst>
              <a:ext uri="{FF2B5EF4-FFF2-40B4-BE49-F238E27FC236}">
                <a16:creationId xmlns:a16="http://schemas.microsoft.com/office/drawing/2014/main" id="{CDE7D81E-A4B7-4FEA-9B84-9C2C7E526D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3710" y="602124"/>
            <a:ext cx="531668" cy="5316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BDD200D-2E8A-8087-AB83-6D6EF21978F2}"/>
              </a:ext>
            </a:extLst>
          </p:cNvPr>
          <p:cNvSpPr txBox="1"/>
          <p:nvPr/>
        </p:nvSpPr>
        <p:spPr>
          <a:xfrm>
            <a:off x="871268" y="602124"/>
            <a:ext cx="7515367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INSTALACION DEL MICROSOFT</a:t>
            </a:r>
            <a:r>
              <a:rPr lang="es-ES" sz="2000" spc="25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NET</a:t>
            </a:r>
            <a:r>
              <a:rPr lang="es-ES" sz="2000" spc="30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FRAMEWORK 4.5</a:t>
            </a:r>
            <a:endParaRPr lang="es-CO" sz="2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AACCEDF-2685-F4A9-C1E1-B3C69324EFDB}"/>
              </a:ext>
            </a:extLst>
          </p:cNvPr>
          <p:cNvSpPr txBox="1"/>
          <p:nvPr/>
        </p:nvSpPr>
        <p:spPr>
          <a:xfrm>
            <a:off x="871268" y="1396343"/>
            <a:ext cx="81041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 MT"/>
              </a:rPr>
              <a:t>Segundo seleccionan el programa Windows Management Framework 4.5 y de acuerdo con la versión de Windows instalada en el equipo realiza la instalación para ello tener en cuenta las instrucciones.</a:t>
            </a:r>
            <a:endParaRPr lang="es-CO" dirty="0">
              <a:latin typeface="Arial M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7297A41-BF1B-8C5B-0B16-3817C4BBFD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8849" y="2648309"/>
            <a:ext cx="9431082" cy="3384871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A384A1CE-48DF-1499-2ED9-EAE323E344C1}"/>
              </a:ext>
            </a:extLst>
          </p:cNvPr>
          <p:cNvSpPr/>
          <p:nvPr/>
        </p:nvSpPr>
        <p:spPr>
          <a:xfrm>
            <a:off x="2814279" y="3773788"/>
            <a:ext cx="7770332" cy="828675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473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33A594-6983-744C-A3ED-F072E7BAC856}"/>
              </a:ext>
            </a:extLst>
          </p:cNvPr>
          <p:cNvSpPr txBox="1"/>
          <p:nvPr/>
        </p:nvSpPr>
        <p:spPr>
          <a:xfrm>
            <a:off x="11125200" y="7204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O"/>
          </a:p>
        </p:txBody>
      </p:sp>
      <p:pic>
        <p:nvPicPr>
          <p:cNvPr id="17" name="Picture 16" descr="Forma, Cuadrado&#10;&#10;Descripción generada automáticamente">
            <a:extLst>
              <a:ext uri="{FF2B5EF4-FFF2-40B4-BE49-F238E27FC236}">
                <a16:creationId xmlns:a16="http://schemas.microsoft.com/office/drawing/2014/main" id="{6C39596D-D195-9E4F-B0C2-E8D4B1D580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217565" y="4853498"/>
            <a:ext cx="1486124" cy="1486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0D0ECC-F002-A44C-A5FB-24FCE3CE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040" y="483994"/>
            <a:ext cx="2340000" cy="620100"/>
          </a:xfrm>
          <a:prstGeom prst="rect">
            <a:avLst/>
          </a:prstGeom>
        </p:spPr>
      </p:pic>
      <p:pic>
        <p:nvPicPr>
          <p:cNvPr id="16" name="Graphic 10">
            <a:extLst>
              <a:ext uri="{FF2B5EF4-FFF2-40B4-BE49-F238E27FC236}">
                <a16:creationId xmlns:a16="http://schemas.microsoft.com/office/drawing/2014/main" id="{CDE7D81E-A4B7-4FEA-9B84-9C2C7E526D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3710" y="602124"/>
            <a:ext cx="531668" cy="5316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98E6026-1E66-2773-463E-AD154F0B2A99}"/>
              </a:ext>
            </a:extLst>
          </p:cNvPr>
          <p:cNvSpPr txBox="1"/>
          <p:nvPr/>
        </p:nvSpPr>
        <p:spPr>
          <a:xfrm>
            <a:off x="983411" y="602124"/>
            <a:ext cx="7403224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INSTALACION DEL MICROSOFT</a:t>
            </a:r>
            <a:r>
              <a:rPr lang="es-ES" sz="2000" spc="25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NET</a:t>
            </a:r>
            <a:r>
              <a:rPr lang="es-ES" sz="2000" spc="30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FRAMEWORK 4.5</a:t>
            </a:r>
            <a:endParaRPr lang="es-CO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EF24845-D5C7-41F5-5FB8-9EDC732F77C6}"/>
              </a:ext>
            </a:extLst>
          </p:cNvPr>
          <p:cNvSpPr txBox="1"/>
          <p:nvPr/>
        </p:nvSpPr>
        <p:spPr>
          <a:xfrm>
            <a:off x="871267" y="1387315"/>
            <a:ext cx="8169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 MT"/>
              </a:rPr>
              <a:t>Una vez descargado se procede a instalar, se oprime sobre el archivo descargado y aparece</a:t>
            </a:r>
            <a:endParaRPr lang="es-CO" dirty="0">
              <a:latin typeface="Arial MT"/>
            </a:endParaRPr>
          </a:p>
        </p:txBody>
      </p:sp>
      <p:pic>
        <p:nvPicPr>
          <p:cNvPr id="15" name="Picture 39">
            <a:extLst>
              <a:ext uri="{FF2B5EF4-FFF2-40B4-BE49-F238E27FC236}">
                <a16:creationId xmlns:a16="http://schemas.microsoft.com/office/drawing/2014/main" id="{3F4EF47F-DD43-5072-719C-0E72CF3A41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946" y="2564547"/>
            <a:ext cx="4297045" cy="37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ube 5">
            <a:extLst>
              <a:ext uri="{FF2B5EF4-FFF2-40B4-BE49-F238E27FC236}">
                <a16:creationId xmlns:a16="http://schemas.microsoft.com/office/drawing/2014/main" id="{19050B22-C450-72FD-28ED-078FC4BA695C}"/>
              </a:ext>
            </a:extLst>
          </p:cNvPr>
          <p:cNvSpPr/>
          <p:nvPr/>
        </p:nvSpPr>
        <p:spPr>
          <a:xfrm>
            <a:off x="638355" y="2618955"/>
            <a:ext cx="3812875" cy="234123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936F44D-1CDA-692D-09FE-148FDC5B79AD}"/>
              </a:ext>
            </a:extLst>
          </p:cNvPr>
          <p:cNvCxnSpPr>
            <a:cxnSpLocks/>
            <a:stCxn id="6" idx="0"/>
          </p:cNvCxnSpPr>
          <p:nvPr/>
        </p:nvCxnSpPr>
        <p:spPr>
          <a:xfrm>
            <a:off x="4448053" y="3789572"/>
            <a:ext cx="943456" cy="28209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F3EC35D1-8DFD-658E-B578-EEF4547A20E3}"/>
              </a:ext>
            </a:extLst>
          </p:cNvPr>
          <p:cNvCxnSpPr>
            <a:cxnSpLocks/>
          </p:cNvCxnSpPr>
          <p:nvPr/>
        </p:nvCxnSpPr>
        <p:spPr>
          <a:xfrm>
            <a:off x="3536830" y="4678722"/>
            <a:ext cx="4692770" cy="133760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20CF7C0-931B-F4B3-BD50-D2B92A357B26}"/>
              </a:ext>
            </a:extLst>
          </p:cNvPr>
          <p:cNvSpPr txBox="1"/>
          <p:nvPr/>
        </p:nvSpPr>
        <p:spPr>
          <a:xfrm>
            <a:off x="1378515" y="2924396"/>
            <a:ext cx="2332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MT"/>
              </a:rPr>
              <a:t>Marcar el </a:t>
            </a:r>
            <a:r>
              <a:rPr lang="es-ES" dirty="0" err="1">
                <a:latin typeface="Arial MT"/>
              </a:rPr>
              <a:t>Check</a:t>
            </a:r>
            <a:r>
              <a:rPr lang="es-ES" dirty="0">
                <a:latin typeface="Arial MT"/>
              </a:rPr>
              <a:t> box “He leído y aceptado los términos de la licencia” y luego hacer click en el botón instalar</a:t>
            </a:r>
            <a:endParaRPr lang="es-CO" dirty="0">
              <a:latin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7473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33A594-6983-744C-A3ED-F072E7BAC856}"/>
              </a:ext>
            </a:extLst>
          </p:cNvPr>
          <p:cNvSpPr txBox="1"/>
          <p:nvPr/>
        </p:nvSpPr>
        <p:spPr>
          <a:xfrm>
            <a:off x="11125200" y="7204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O"/>
          </a:p>
        </p:txBody>
      </p:sp>
      <p:pic>
        <p:nvPicPr>
          <p:cNvPr id="17" name="Picture 16" descr="Forma, Cuadrado&#10;&#10;Descripción generada automáticamente">
            <a:extLst>
              <a:ext uri="{FF2B5EF4-FFF2-40B4-BE49-F238E27FC236}">
                <a16:creationId xmlns:a16="http://schemas.microsoft.com/office/drawing/2014/main" id="{6C39596D-D195-9E4F-B0C2-E8D4B1D580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217565" y="4853498"/>
            <a:ext cx="1486124" cy="1486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0D0ECC-F002-A44C-A5FB-24FCE3CE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040" y="483994"/>
            <a:ext cx="2340000" cy="620100"/>
          </a:xfrm>
          <a:prstGeom prst="rect">
            <a:avLst/>
          </a:prstGeom>
        </p:spPr>
      </p:pic>
      <p:pic>
        <p:nvPicPr>
          <p:cNvPr id="16" name="Graphic 10">
            <a:extLst>
              <a:ext uri="{FF2B5EF4-FFF2-40B4-BE49-F238E27FC236}">
                <a16:creationId xmlns:a16="http://schemas.microsoft.com/office/drawing/2014/main" id="{CDE7D81E-A4B7-4FEA-9B84-9C2C7E526D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3710" y="602124"/>
            <a:ext cx="531668" cy="5316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98E6026-1E66-2773-463E-AD154F0B2A99}"/>
              </a:ext>
            </a:extLst>
          </p:cNvPr>
          <p:cNvSpPr txBox="1"/>
          <p:nvPr/>
        </p:nvSpPr>
        <p:spPr>
          <a:xfrm>
            <a:off x="983411" y="602124"/>
            <a:ext cx="7403224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MICROSOFT</a:t>
            </a:r>
            <a:r>
              <a:rPr lang="es-ES" sz="2000" spc="25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NET</a:t>
            </a:r>
            <a:r>
              <a:rPr lang="es-ES" sz="2000" spc="30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2000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FRAMEWORK 4.5</a:t>
            </a:r>
            <a:endParaRPr lang="es-CO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EF24845-D5C7-41F5-5FB8-9EDC732F77C6}"/>
              </a:ext>
            </a:extLst>
          </p:cNvPr>
          <p:cNvSpPr txBox="1"/>
          <p:nvPr/>
        </p:nvSpPr>
        <p:spPr>
          <a:xfrm>
            <a:off x="871267" y="1359631"/>
            <a:ext cx="8169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Arial MT"/>
              </a:rPr>
              <a:t>Se continuara con el proceso de instalación del programa</a:t>
            </a:r>
            <a:endParaRPr lang="es-CO" dirty="0">
              <a:latin typeface="Arial M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5E74467-3398-2EF4-A639-9DA6B5208A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267" y="1995901"/>
            <a:ext cx="4968671" cy="3798137"/>
          </a:xfrm>
          <a:prstGeom prst="rect">
            <a:avLst/>
          </a:prstGeom>
        </p:spPr>
      </p:pic>
      <p:sp>
        <p:nvSpPr>
          <p:cNvPr id="18" name="Freeform 50">
            <a:extLst>
              <a:ext uri="{FF2B5EF4-FFF2-40B4-BE49-F238E27FC236}">
                <a16:creationId xmlns:a16="http://schemas.microsoft.com/office/drawing/2014/main" id="{AAAF822A-B671-A924-25E0-9E59232825A4}"/>
              </a:ext>
            </a:extLst>
          </p:cNvPr>
          <p:cNvSpPr>
            <a:spLocks/>
          </p:cNvSpPr>
          <p:nvPr/>
        </p:nvSpPr>
        <p:spPr bwMode="auto">
          <a:xfrm>
            <a:off x="5839938" y="3894970"/>
            <a:ext cx="434793" cy="241300"/>
          </a:xfrm>
          <a:custGeom>
            <a:avLst/>
            <a:gdLst>
              <a:gd name="T0" fmla="+- 0 10223 9394"/>
              <a:gd name="T1" fmla="*/ T0 w 1019"/>
              <a:gd name="T2" fmla="+- 0 5894 5894"/>
              <a:gd name="T3" fmla="*/ 5894 h 380"/>
              <a:gd name="T4" fmla="+- 0 10223 9394"/>
              <a:gd name="T5" fmla="*/ T4 w 1019"/>
              <a:gd name="T6" fmla="+- 0 5989 5894"/>
              <a:gd name="T7" fmla="*/ 5989 h 380"/>
              <a:gd name="T8" fmla="+- 0 9394 9394"/>
              <a:gd name="T9" fmla="*/ T8 w 1019"/>
              <a:gd name="T10" fmla="+- 0 5989 5894"/>
              <a:gd name="T11" fmla="*/ 5989 h 380"/>
              <a:gd name="T12" fmla="+- 0 9394 9394"/>
              <a:gd name="T13" fmla="*/ T12 w 1019"/>
              <a:gd name="T14" fmla="+- 0 6178 5894"/>
              <a:gd name="T15" fmla="*/ 6178 h 380"/>
              <a:gd name="T16" fmla="+- 0 10223 9394"/>
              <a:gd name="T17" fmla="*/ T16 w 1019"/>
              <a:gd name="T18" fmla="+- 0 6178 5894"/>
              <a:gd name="T19" fmla="*/ 6178 h 380"/>
              <a:gd name="T20" fmla="+- 0 10223 9394"/>
              <a:gd name="T21" fmla="*/ T20 w 1019"/>
              <a:gd name="T22" fmla="+- 0 6273 5894"/>
              <a:gd name="T23" fmla="*/ 6273 h 380"/>
              <a:gd name="T24" fmla="+- 0 10413 9394"/>
              <a:gd name="T25" fmla="*/ T24 w 1019"/>
              <a:gd name="T26" fmla="+- 0 6083 5894"/>
              <a:gd name="T27" fmla="*/ 6083 h 380"/>
              <a:gd name="T28" fmla="+- 0 10223 9394"/>
              <a:gd name="T29" fmla="*/ T28 w 1019"/>
              <a:gd name="T30" fmla="+- 0 5894 5894"/>
              <a:gd name="T31" fmla="*/ 5894 h 38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</a:cxnLst>
            <a:rect l="0" t="0" r="r" b="b"/>
            <a:pathLst>
              <a:path w="1019" h="380">
                <a:moveTo>
                  <a:pt x="829" y="0"/>
                </a:moveTo>
                <a:lnTo>
                  <a:pt x="829" y="95"/>
                </a:lnTo>
                <a:lnTo>
                  <a:pt x="0" y="95"/>
                </a:lnTo>
                <a:lnTo>
                  <a:pt x="0" y="284"/>
                </a:lnTo>
                <a:lnTo>
                  <a:pt x="829" y="284"/>
                </a:lnTo>
                <a:lnTo>
                  <a:pt x="829" y="379"/>
                </a:lnTo>
                <a:lnTo>
                  <a:pt x="1019" y="189"/>
                </a:lnTo>
                <a:lnTo>
                  <a:pt x="82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CO"/>
          </a:p>
        </p:txBody>
      </p:sp>
      <p:pic>
        <p:nvPicPr>
          <p:cNvPr id="19" name="Picture 49">
            <a:extLst>
              <a:ext uri="{FF2B5EF4-FFF2-40B4-BE49-F238E27FC236}">
                <a16:creationId xmlns:a16="http://schemas.microsoft.com/office/drawing/2014/main" id="{2F421FCA-A249-5C54-65DE-37510DE008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95" y="1999244"/>
            <a:ext cx="4814290" cy="383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7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24E6D310-8147-8A42-91E1-FF206B974F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2027" y="4508870"/>
            <a:ext cx="820370" cy="43039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D09920C-4345-8B4A-B17E-71E90E577B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761" y="5783619"/>
            <a:ext cx="2936830" cy="778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sp>
        <p:nvSpPr>
          <p:cNvPr id="4" name="Rectangle 45">
            <a:extLst>
              <a:ext uri="{FF2B5EF4-FFF2-40B4-BE49-F238E27FC236}">
                <a16:creationId xmlns:a16="http://schemas.microsoft.com/office/drawing/2014/main" id="{97B5AC46-2D10-1996-97E8-C3685226466C}"/>
              </a:ext>
            </a:extLst>
          </p:cNvPr>
          <p:cNvSpPr/>
          <p:nvPr/>
        </p:nvSpPr>
        <p:spPr>
          <a:xfrm rot="5400000">
            <a:off x="565908" y="1372073"/>
            <a:ext cx="4177162" cy="1433015"/>
          </a:xfrm>
          <a:prstGeom prst="rect">
            <a:avLst/>
          </a:prstGeom>
          <a:solidFill>
            <a:srgbClr val="63D6B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38">
            <a:extLst>
              <a:ext uri="{FF2B5EF4-FFF2-40B4-BE49-F238E27FC236}">
                <a16:creationId xmlns:a16="http://schemas.microsoft.com/office/drawing/2014/main" id="{8B9DC1D9-627F-CB7A-1A08-0339052638A0}"/>
              </a:ext>
            </a:extLst>
          </p:cNvPr>
          <p:cNvSpPr txBox="1"/>
          <p:nvPr/>
        </p:nvSpPr>
        <p:spPr>
          <a:xfrm>
            <a:off x="3673211" y="2088580"/>
            <a:ext cx="6842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spc="-150" dirty="0">
                <a:solidFill>
                  <a:srgbClr val="63D6B4"/>
                </a:solidFill>
              </a:rPr>
              <a:t>Restablecimiento de contraseña</a:t>
            </a: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3B6D9852-AE64-80ED-8F3D-001897D2101E}"/>
              </a:ext>
            </a:extLst>
          </p:cNvPr>
          <p:cNvSpPr txBox="1"/>
          <p:nvPr/>
        </p:nvSpPr>
        <p:spPr>
          <a:xfrm>
            <a:off x="1597851" y="2051700"/>
            <a:ext cx="1064516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7300" dirty="0">
                <a:solidFill>
                  <a:srgbClr val="282D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ES_tradnl" sz="17300" spc="150" dirty="0">
              <a:solidFill>
                <a:srgbClr val="282D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55">
            <a:extLst>
              <a:ext uri="{FF2B5EF4-FFF2-40B4-BE49-F238E27FC236}">
                <a16:creationId xmlns:a16="http://schemas.microsoft.com/office/drawing/2014/main" id="{40E6FCA1-4C52-E43B-3D61-96118CBED013}"/>
              </a:ext>
            </a:extLst>
          </p:cNvPr>
          <p:cNvCxnSpPr>
            <a:cxnSpLocks/>
          </p:cNvCxnSpPr>
          <p:nvPr/>
        </p:nvCxnSpPr>
        <p:spPr>
          <a:xfrm>
            <a:off x="1937981" y="4382546"/>
            <a:ext cx="1433016" cy="0"/>
          </a:xfrm>
          <a:prstGeom prst="line">
            <a:avLst/>
          </a:prstGeom>
          <a:ln w="38100">
            <a:solidFill>
              <a:srgbClr val="63D6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04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33A594-6983-744C-A3ED-F072E7BAC856}"/>
              </a:ext>
            </a:extLst>
          </p:cNvPr>
          <p:cNvSpPr txBox="1"/>
          <p:nvPr/>
        </p:nvSpPr>
        <p:spPr>
          <a:xfrm>
            <a:off x="11125200" y="7204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O"/>
          </a:p>
        </p:txBody>
      </p:sp>
      <p:pic>
        <p:nvPicPr>
          <p:cNvPr id="17" name="Picture 16" descr="Forma, Cuadrado&#10;&#10;Descripción generada automáticamente">
            <a:extLst>
              <a:ext uri="{FF2B5EF4-FFF2-40B4-BE49-F238E27FC236}">
                <a16:creationId xmlns:a16="http://schemas.microsoft.com/office/drawing/2014/main" id="{6C39596D-D195-9E4F-B0C2-E8D4B1D580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217565" y="4853498"/>
            <a:ext cx="1486124" cy="1486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0D0ECC-F002-A44C-A5FB-24FCE3CE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040" y="483994"/>
            <a:ext cx="2340000" cy="620100"/>
          </a:xfrm>
          <a:prstGeom prst="rect">
            <a:avLst/>
          </a:prstGeom>
        </p:spPr>
      </p:pic>
      <p:pic>
        <p:nvPicPr>
          <p:cNvPr id="16" name="Graphic 10">
            <a:extLst>
              <a:ext uri="{FF2B5EF4-FFF2-40B4-BE49-F238E27FC236}">
                <a16:creationId xmlns:a16="http://schemas.microsoft.com/office/drawing/2014/main" id="{CDE7D81E-A4B7-4FEA-9B84-9C2C7E526D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3710" y="602124"/>
            <a:ext cx="531668" cy="5316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98E6026-1E66-2773-463E-AD154F0B2A99}"/>
              </a:ext>
            </a:extLst>
          </p:cNvPr>
          <p:cNvSpPr txBox="1"/>
          <p:nvPr/>
        </p:nvSpPr>
        <p:spPr>
          <a:xfrm>
            <a:off x="983411" y="602124"/>
            <a:ext cx="7403224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FFFFFF"/>
                </a:solidFill>
                <a:latin typeface="Arial MT"/>
              </a:rPr>
              <a:t>RESTABLECIMIENTO DE CONTRASEÑA</a:t>
            </a:r>
            <a:endParaRPr lang="es-CO" sz="2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17B4859-A4F5-B9C2-0164-09850D9F11C0}"/>
              </a:ext>
            </a:extLst>
          </p:cNvPr>
          <p:cNvSpPr txBox="1"/>
          <p:nvPr/>
        </p:nvSpPr>
        <p:spPr>
          <a:xfrm>
            <a:off x="914400" y="1262150"/>
            <a:ext cx="10567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2E569E"/>
              </a:buClr>
              <a:buSzPts val="1800"/>
              <a:buFont typeface="Arial MT"/>
              <a:buChar char="•"/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Ingresan a </a:t>
            </a:r>
            <a:r>
              <a:rPr lang="es-ES" u="sng" dirty="0">
                <a:latin typeface="Arial MT"/>
                <a:ea typeface="Arial MT"/>
                <a:cs typeface="Arial MT"/>
                <a:hlinkClick r:id="rId6"/>
              </a:rPr>
              <a:t>https://www.adres.gov.co</a:t>
            </a:r>
            <a:r>
              <a:rPr lang="es-ES" u="sng" dirty="0"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seleccionan en el módulo Portal transaccional e inician sesión con el usuario y contraseña enviado al correo electrónico registrado por la IPS </a:t>
            </a:r>
            <a:endParaRPr lang="es-CO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124669-D5FA-D603-CA2A-99BFD6E45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34" y="2030464"/>
            <a:ext cx="5462589" cy="3360292"/>
          </a:xfrm>
          <a:prstGeom prst="rect">
            <a:avLst/>
          </a:prstGeom>
          <a:noFill/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21F01C97-8299-3189-6048-166C7EF208DB}"/>
              </a:ext>
            </a:extLst>
          </p:cNvPr>
          <p:cNvSpPr/>
          <p:nvPr/>
        </p:nvSpPr>
        <p:spPr>
          <a:xfrm>
            <a:off x="2087142" y="4377247"/>
            <a:ext cx="771525" cy="952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EE51419-FFF4-1A09-53E9-EB1259C633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49" y="2192959"/>
            <a:ext cx="6886575" cy="3319780"/>
          </a:xfrm>
          <a:prstGeom prst="rect">
            <a:avLst/>
          </a:prstGeom>
          <a:noFill/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2D0ABDB2-ACEF-706C-6D51-27BFF684FE34}"/>
              </a:ext>
            </a:extLst>
          </p:cNvPr>
          <p:cNvSpPr/>
          <p:nvPr/>
        </p:nvSpPr>
        <p:spPr>
          <a:xfrm>
            <a:off x="9326324" y="2746048"/>
            <a:ext cx="800100" cy="209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4D5C3DBD-B5D4-8DBE-2D05-125B0CE311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64" y="2976225"/>
            <a:ext cx="6129020" cy="3160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567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33A594-6983-744C-A3ED-F072E7BAC856}"/>
              </a:ext>
            </a:extLst>
          </p:cNvPr>
          <p:cNvSpPr txBox="1"/>
          <p:nvPr/>
        </p:nvSpPr>
        <p:spPr>
          <a:xfrm>
            <a:off x="11125200" y="72043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O"/>
          </a:p>
        </p:txBody>
      </p:sp>
      <p:pic>
        <p:nvPicPr>
          <p:cNvPr id="17" name="Picture 16" descr="Forma, Cuadrado&#10;&#10;Descripción generada automáticamente">
            <a:extLst>
              <a:ext uri="{FF2B5EF4-FFF2-40B4-BE49-F238E27FC236}">
                <a16:creationId xmlns:a16="http://schemas.microsoft.com/office/drawing/2014/main" id="{6C39596D-D195-9E4F-B0C2-E8D4B1D580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217565" y="4853498"/>
            <a:ext cx="1486124" cy="1486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0D0ECC-F002-A44C-A5FB-24FCE3CE9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040" y="483994"/>
            <a:ext cx="2340000" cy="620100"/>
          </a:xfrm>
          <a:prstGeom prst="rect">
            <a:avLst/>
          </a:prstGeom>
        </p:spPr>
      </p:pic>
      <p:pic>
        <p:nvPicPr>
          <p:cNvPr id="16" name="Graphic 10">
            <a:extLst>
              <a:ext uri="{FF2B5EF4-FFF2-40B4-BE49-F238E27FC236}">
                <a16:creationId xmlns:a16="http://schemas.microsoft.com/office/drawing/2014/main" id="{CDE7D81E-A4B7-4FEA-9B84-9C2C7E526D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3710" y="602124"/>
            <a:ext cx="531668" cy="53166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98E6026-1E66-2773-463E-AD154F0B2A99}"/>
              </a:ext>
            </a:extLst>
          </p:cNvPr>
          <p:cNvSpPr txBox="1"/>
          <p:nvPr/>
        </p:nvSpPr>
        <p:spPr>
          <a:xfrm>
            <a:off x="983411" y="602124"/>
            <a:ext cx="7403224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rgbClr val="FFFFFF"/>
                </a:solidFill>
                <a:latin typeface="Arial MT"/>
              </a:rPr>
              <a:t>RESTABLECIMIENTO DE CONTRASEÑA</a:t>
            </a:r>
            <a:endParaRPr lang="es-CO" sz="2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17B4859-A4F5-B9C2-0164-09850D9F11C0}"/>
              </a:ext>
            </a:extLst>
          </p:cNvPr>
          <p:cNvSpPr txBox="1"/>
          <p:nvPr/>
        </p:nvSpPr>
        <p:spPr>
          <a:xfrm>
            <a:off x="914400" y="1262150"/>
            <a:ext cx="10567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2E569E"/>
              </a:buClr>
              <a:buSzPts val="1800"/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Para el proceso de restablecimiento de contraseña realizan los siguientes pasos:</a:t>
            </a:r>
            <a:endParaRPr lang="es-CO" sz="1100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4D5C3DBD-B5D4-8DBE-2D05-125B0CE311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11" y="1774447"/>
            <a:ext cx="6129020" cy="3160395"/>
          </a:xfrm>
          <a:prstGeom prst="rect">
            <a:avLst/>
          </a:prstGeom>
          <a:noFill/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DAA2FFD-E9F2-4C78-A8DD-2C0C5835C37A}"/>
              </a:ext>
            </a:extLst>
          </p:cNvPr>
          <p:cNvSpPr txBox="1"/>
          <p:nvPr/>
        </p:nvSpPr>
        <p:spPr>
          <a:xfrm>
            <a:off x="882069" y="3364446"/>
            <a:ext cx="42580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2E569E"/>
              </a:buClr>
              <a:buSzPts val="1800"/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2. Digitan el usuario de radicación electrónica asignado y seguido seleccionan el botón de “enviar enlace de recuperación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35816F-7135-45FD-94CD-F5F61EEABD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7118" y="4023719"/>
            <a:ext cx="3628935" cy="2108176"/>
          </a:xfrm>
          <a:prstGeom prst="rect">
            <a:avLst/>
          </a:prstGeom>
          <a:ln>
            <a:noFill/>
          </a:ln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F5A8A629-54E1-4AB0-A3DA-117728223958}"/>
              </a:ext>
            </a:extLst>
          </p:cNvPr>
          <p:cNvSpPr txBox="1"/>
          <p:nvPr/>
        </p:nvSpPr>
        <p:spPr>
          <a:xfrm>
            <a:off x="882069" y="2519182"/>
            <a:ext cx="4074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2E569E"/>
              </a:buClr>
              <a:buSzPts val="1800"/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1. Seleccionan el botón de “Reiniciar contraseña”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76DABCB-2B17-42FA-961E-9298881299CC}"/>
              </a:ext>
            </a:extLst>
          </p:cNvPr>
          <p:cNvSpPr txBox="1"/>
          <p:nvPr/>
        </p:nvSpPr>
        <p:spPr>
          <a:xfrm>
            <a:off x="861654" y="4787883"/>
            <a:ext cx="4278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2E569E"/>
              </a:buClr>
              <a:buSzPts val="1800"/>
            </a:pPr>
            <a:r>
              <a:rPr lang="es-ES" dirty="0">
                <a:latin typeface="Arial MT"/>
                <a:ea typeface="Arial MT"/>
                <a:cs typeface="Arial MT"/>
              </a:rPr>
              <a:t>3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 Si los datos son registrados correctamente le llegara un enlace al correo registrado por parte de la IPS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65A777C7-0EE2-42D0-A1A8-20C568457066}"/>
              </a:ext>
            </a:extLst>
          </p:cNvPr>
          <p:cNvSpPr/>
          <p:nvPr/>
        </p:nvSpPr>
        <p:spPr>
          <a:xfrm>
            <a:off x="6198079" y="4564775"/>
            <a:ext cx="1118210" cy="370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416230FB-A702-4281-AA38-3A4B03E576A8}"/>
              </a:ext>
            </a:extLst>
          </p:cNvPr>
          <p:cNvSpPr/>
          <p:nvPr/>
        </p:nvSpPr>
        <p:spPr>
          <a:xfrm>
            <a:off x="7316289" y="5049078"/>
            <a:ext cx="1310876" cy="5467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4" name="Conector: angular 33">
            <a:extLst>
              <a:ext uri="{FF2B5EF4-FFF2-40B4-BE49-F238E27FC236}">
                <a16:creationId xmlns:a16="http://schemas.microsoft.com/office/drawing/2014/main" id="{1643C08C-FAA1-4F9B-83D2-013D9A149C4C}"/>
              </a:ext>
            </a:extLst>
          </p:cNvPr>
          <p:cNvCxnSpPr>
            <a:cxnSpLocks/>
            <a:endCxn id="18" idx="3"/>
          </p:cNvCxnSpPr>
          <p:nvPr/>
        </p:nvCxnSpPr>
        <p:spPr>
          <a:xfrm rot="16200000" flipV="1">
            <a:off x="4644459" y="3154118"/>
            <a:ext cx="1865392" cy="1241852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r 36">
            <a:extLst>
              <a:ext uri="{FF2B5EF4-FFF2-40B4-BE49-F238E27FC236}">
                <a16:creationId xmlns:a16="http://schemas.microsoft.com/office/drawing/2014/main" id="{D6A1FEFF-0F68-4341-B718-6CFAFC412830}"/>
              </a:ext>
            </a:extLst>
          </p:cNvPr>
          <p:cNvCxnSpPr>
            <a:cxnSpLocks/>
            <a:stCxn id="14" idx="3"/>
            <a:endCxn id="32" idx="2"/>
          </p:cNvCxnSpPr>
          <p:nvPr/>
        </p:nvCxnSpPr>
        <p:spPr>
          <a:xfrm>
            <a:off x="5140082" y="3964611"/>
            <a:ext cx="2176207" cy="1357853"/>
          </a:xfrm>
          <a:prstGeom prst="bentConnector3">
            <a:avLst>
              <a:gd name="adj1" fmla="val 1528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833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C6D25A6-69D5-40A1-868D-CBC07E9DDC6A}">
  <we:reference id="wa104178141" version="4.3.3.0" store="es-E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s xmlns="0f2655a0-0a7e-449c-9733-7b37ba20fd36" xsi:nil="true"/>
    <Fecha_x0020_de_x0020_publicaci_x00f3_n0 xmlns="0f2655a0-0a7e-449c-9733-7b37ba20fd36" xsi:nil="true"/>
    <Fecha_x0020_de_x0020_publicaci_x00f3_n xmlns="0f2655a0-0a7e-449c-9733-7b37ba20fd36" xsi:nil="true"/>
    <A_x00f1_o xmlns="0f2655a0-0a7e-449c-9733-7b37ba20fd3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B4937C091E91840AC33A0FC7DC0A3B1" ma:contentTypeVersion="5" ma:contentTypeDescription="Crear nuevo documento." ma:contentTypeScope="" ma:versionID="bd03ef7e0207d5961361193a0b9372aa">
  <xsd:schema xmlns:xsd="http://www.w3.org/2001/XMLSchema" xmlns:xs="http://www.w3.org/2001/XMLSchema" xmlns:p="http://schemas.microsoft.com/office/2006/metadata/properties" xmlns:ns2="0f2655a0-0a7e-449c-9733-7b37ba20fd36" xmlns:ns3="5b63cd12-9a8a-4e54-be72-90651e442c90" targetNamespace="http://schemas.microsoft.com/office/2006/metadata/properties" ma:root="true" ma:fieldsID="39ee08281cc0b86fc3eb85f42722ab8e" ns2:_="" ns3:_="">
    <xsd:import namespace="0f2655a0-0a7e-449c-9733-7b37ba20fd36"/>
    <xsd:import namespace="5b63cd12-9a8a-4e54-be72-90651e442c90"/>
    <xsd:element name="properties">
      <xsd:complexType>
        <xsd:sequence>
          <xsd:element name="documentManagement">
            <xsd:complexType>
              <xsd:all>
                <xsd:element ref="ns2:Fecha_x0020_de_x0020_publicaci_x00f3_n" minOccurs="0"/>
                <xsd:element ref="ns2:Fecha_x0020_de_x0020_publicaci_x00f3_n0" minOccurs="0"/>
                <xsd:element ref="ns2:Mes" minOccurs="0"/>
                <xsd:element ref="ns2:A_x00f1_o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655a0-0a7e-449c-9733-7b37ba20fd36" elementFormDefault="qualified">
    <xsd:import namespace="http://schemas.microsoft.com/office/2006/documentManagement/types"/>
    <xsd:import namespace="http://schemas.microsoft.com/office/infopath/2007/PartnerControls"/>
    <xsd:element name="Fecha_x0020_de_x0020_publicaci_x00f3_n" ma:index="8" nillable="true" ma:displayName="Descripción" ma:internalName="Fecha_x0020_de_x0020_publicaci_x00f3_n">
      <xsd:simpleType>
        <xsd:restriction base="dms:Note">
          <xsd:maxLength value="255"/>
        </xsd:restriction>
      </xsd:simpleType>
    </xsd:element>
    <xsd:element name="Fecha_x0020_de_x0020_publicaci_x00f3_n0" ma:index="9" nillable="true" ma:displayName="Fecha de publicación" ma:format="DateOnly" ma:internalName="Fecha_x0020_de_x0020_publicaci_x00f3_n0">
      <xsd:simpleType>
        <xsd:restriction base="dms:DateTime"/>
      </xsd:simpleType>
    </xsd:element>
    <xsd:element name="Mes" ma:index="10" nillable="true" ma:displayName="Mes" ma:internalName="Mes">
      <xsd:simpleType>
        <xsd:restriction base="dms:Text">
          <xsd:maxLength value="255"/>
        </xsd:restriction>
      </xsd:simpleType>
    </xsd:element>
    <xsd:element name="A_x00f1_o" ma:index="11" nillable="true" ma:displayName="Año" ma:internalName="A_x00f1_o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3cd12-9a8a-4e54-be72-90651e442c9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8553A3-CAED-48D1-BF8A-6BAE297D2B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8AE9D1-7819-4CFD-9416-FF64E6F374AD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72051595-76d1-4313-8f01-4ef3ed0e5a7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73ab8f95-513e-4afe-999b-5ce2fdd4ae18"/>
    <ds:schemaRef ds:uri="http://www.w3.org/XML/1998/namespace"/>
    <ds:schemaRef ds:uri="0f2655a0-0a7e-449c-9733-7b37ba20fd36"/>
  </ds:schemaRefs>
</ds:datastoreItem>
</file>

<file path=customXml/itemProps3.xml><?xml version="1.0" encoding="utf-8"?>
<ds:datastoreItem xmlns:ds="http://schemas.openxmlformats.org/officeDocument/2006/customXml" ds:itemID="{885545C8-539F-4832-BCF7-24E725258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2655a0-0a7e-449c-9733-7b37ba20fd36"/>
    <ds:schemaRef ds:uri="5b63cd12-9a8a-4e54-be72-90651e442c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806240d0-3ba3-4102-984c-4f5d6f1b3bc4}" enabled="0" method="" siteId="{806240d0-3ba3-4102-984c-4f5d6f1b3bc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886</Words>
  <Application>Microsoft Office PowerPoint</Application>
  <PresentationFormat>Panorámica</PresentationFormat>
  <Paragraphs>74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Arial MT</vt:lpstr>
      <vt:lpstr>Calibri</vt:lpstr>
      <vt:lpstr>Trebuchet MS</vt:lpstr>
      <vt:lpstr>Verdana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Lina Jimena Ocampo Arias</dc:creator>
  <cp:lastModifiedBy>Paola Andrea Cespedes Forero</cp:lastModifiedBy>
  <cp:revision>59</cp:revision>
  <dcterms:created xsi:type="dcterms:W3CDTF">2021-02-02T14:59:10Z</dcterms:created>
  <dcterms:modified xsi:type="dcterms:W3CDTF">2023-10-23T14:23:20Z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0x010100CB4937C091E91840AC33A0FC7DC0A3B1</vt:lpwstr>
  </property>
</Properties>
</file>